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6" r:id="rId1"/>
    <p:sldMasterId id="2147483661" r:id="rId2"/>
  </p:sldMasterIdLst>
  <p:notesMasterIdLst>
    <p:notesMasterId r:id="rId26"/>
  </p:notesMasterIdLst>
  <p:sldIdLst>
    <p:sldId id="279" r:id="rId3"/>
    <p:sldId id="257" r:id="rId4"/>
    <p:sldId id="258" r:id="rId5"/>
    <p:sldId id="259" r:id="rId6"/>
    <p:sldId id="270" r:id="rId7"/>
    <p:sldId id="271" r:id="rId8"/>
    <p:sldId id="269" r:id="rId9"/>
    <p:sldId id="277" r:id="rId10"/>
    <p:sldId id="276" r:id="rId11"/>
    <p:sldId id="268" r:id="rId12"/>
    <p:sldId id="266" r:id="rId13"/>
    <p:sldId id="267" r:id="rId14"/>
    <p:sldId id="280" r:id="rId15"/>
    <p:sldId id="283" r:id="rId16"/>
    <p:sldId id="285" r:id="rId17"/>
    <p:sldId id="286" r:id="rId18"/>
    <p:sldId id="284" r:id="rId19"/>
    <p:sldId id="264" r:id="rId20"/>
    <p:sldId id="265" r:id="rId21"/>
    <p:sldId id="272" r:id="rId22"/>
    <p:sldId id="273" r:id="rId23"/>
    <p:sldId id="275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649BC1-45B1-9B99-8B76-D55B1FBBF886}" v="12" dt="2024-12-04T03:28:36.257"/>
    <p1510:client id="{7C4FDB38-8BDF-7478-C6C7-85F5DE59B89D}" v="27" dt="2024-12-04T02:18:07.4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gif>
</file>

<file path=ppt/media/image22.jpeg>
</file>

<file path=ppt/media/image23.gif>
</file>

<file path=ppt/media/image3.jpeg>
</file>

<file path=ppt/media/image4.jpe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95E0D8-53E1-4473-A6A2-2F5F23CD3CB4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71866-7D4E-4308-827F-7E58FA962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391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5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7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99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736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691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53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4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699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1866-7D4E-4308-827F-7E58FA962CD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55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47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96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95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6241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95664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6" y="2185521"/>
            <a:ext cx="533400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5334002" cy="204489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2209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42349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320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19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441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3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1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0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025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31104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9078C76-F436-476E-BEF4-9B90A15BF738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D0D5C7E-C10B-45C6-AD06-052AD05C5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2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7" r:id="rId1"/>
    <p:sldLayoutId id="2147483898" r:id="rId2"/>
    <p:sldLayoutId id="2147483899" r:id="rId3"/>
    <p:sldLayoutId id="2147483900" r:id="rId4"/>
    <p:sldLayoutId id="2147483901" r:id="rId5"/>
    <p:sldLayoutId id="2147483902" r:id="rId6"/>
    <p:sldLayoutId id="2147483903" r:id="rId7"/>
    <p:sldLayoutId id="2147483904" r:id="rId8"/>
    <p:sldLayoutId id="2147483905" r:id="rId9"/>
    <p:sldLayoutId id="2147483906" r:id="rId10"/>
    <p:sldLayoutId id="21474839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71" r:id="rId4"/>
    <p:sldLayoutId id="214748367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bridge.fhwa.dot.gov/Data/" TargetMode="External"/><Relationship Id="rId7" Type="http://schemas.openxmlformats.org/officeDocument/2006/relationships/hyperlink" Target="https://scholarspace.library.gwu.edu/concern/gw_etds/5x21tg31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07/s10584-013-1037-4" TargetMode="External"/><Relationship Id="rId5" Type="http://schemas.openxmlformats.org/officeDocument/2006/relationships/hyperlink" Target="https://www.aisc.org/nsba/design-and-estimation-resources/steel-bridge-design-handbook/" TargetMode="External"/><Relationship Id="rId4" Type="http://schemas.openxmlformats.org/officeDocument/2006/relationships/hyperlink" Target="https://www.ibm.com/topics/ensemble-learning#:~:text=Ensemble%20learning%20is%20a%20machine,than%20a%20single%20model%20alo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fobridge.fhwa.dot.gov/Data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FC67B06-867A-4D0B-8E72-3D1CBBABF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52614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2DA6F1-EE0D-4BF0-B5FE-BF303A6B8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126" y="643464"/>
            <a:ext cx="3969458" cy="557107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pic>
        <p:nvPicPr>
          <p:cNvPr id="5" name="Picture 4" descr="A person's face with a pink circle&#10;&#10;Description automatically generated">
            <a:extLst>
              <a:ext uri="{FF2B5EF4-FFF2-40B4-BE49-F238E27FC236}">
                <a16:creationId xmlns:a16="http://schemas.microsoft.com/office/drawing/2014/main" id="{B6D38528-CECE-036E-3C4E-F6691E5BC5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84" b="1"/>
          <a:stretch/>
        </p:blipFill>
        <p:spPr>
          <a:xfrm>
            <a:off x="809190" y="3552107"/>
            <a:ext cx="3639312" cy="25393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19EF25-DF30-F938-2C1A-EA4FEFD9B6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776" b="2"/>
          <a:stretch/>
        </p:blipFill>
        <p:spPr>
          <a:xfrm>
            <a:off x="809190" y="889677"/>
            <a:ext cx="3639312" cy="2539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73818D-15EE-F2EB-C4E7-3532C322F965}"/>
              </a:ext>
            </a:extLst>
          </p:cNvPr>
          <p:cNvSpPr txBox="1"/>
          <p:nvPr/>
        </p:nvSpPr>
        <p:spPr>
          <a:xfrm>
            <a:off x="5281577" y="342900"/>
            <a:ext cx="6719924" cy="62865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kumimoji="0" lang="en-US" altLang="en-US" sz="3200" b="1" i="0" u="none" strike="noStrike" cap="none" normalizeH="0" baseline="0">
                <a:ln>
                  <a:noFill/>
                </a:ln>
                <a:effectLst/>
              </a:rPr>
              <a:t>Ait614-Big Data Essentials-Sec001</a:t>
            </a:r>
          </a:p>
          <a:p>
            <a:pPr marR="0" lvl="0"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3200" i="0" u="none" strike="noStrike" cap="none" normalizeH="0" baseline="0">
              <a:ln>
                <a:noFill/>
              </a:ln>
              <a:effectLst/>
            </a:endParaRPr>
          </a:p>
          <a:p>
            <a:pPr marR="0" lvl="0"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kumimoji="0" lang="en-US" altLang="en-US" sz="3200" i="0" u="none" strike="noStrike" cap="none" normalizeH="0" baseline="0">
                <a:ln>
                  <a:noFill/>
                </a:ln>
                <a:effectLst/>
              </a:rPr>
              <a:t>Bridges at </a:t>
            </a:r>
            <a:r>
              <a:rPr kumimoji="0" lang="en-US" altLang="en-US" sz="3200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</a:rPr>
              <a:t>Risk</a:t>
            </a:r>
            <a:r>
              <a:rPr kumimoji="0" lang="en-US" altLang="en-US" sz="3200" i="0" u="none" strike="noStrike" cap="none" normalizeH="0" baseline="0">
                <a:ln>
                  <a:noFill/>
                </a:ln>
                <a:effectLst/>
              </a:rPr>
              <a:t>: Coastal vs Inland Environment impacts on lifespan and maintenance</a:t>
            </a:r>
          </a:p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3200" i="0" u="none" strike="noStrike" cap="none" normalizeH="0" baseline="0">
              <a:ln>
                <a:noFill/>
              </a:ln>
              <a:effectLst/>
            </a:endParaRPr>
          </a:p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kumimoji="0" lang="en-US" altLang="en-US" sz="3200" i="0" u="none" strike="noStrike" cap="none" normalizeH="0" baseline="0">
                <a:ln>
                  <a:noFill/>
                </a:ln>
                <a:effectLst/>
              </a:rPr>
              <a:t>Under guidance of </a:t>
            </a:r>
            <a:r>
              <a:rPr kumimoji="0" lang="en-US" altLang="en-US" sz="3200" b="1" i="0" u="none" strike="noStrike" cap="none" normalizeH="0" baseline="0">
                <a:ln>
                  <a:noFill/>
                </a:ln>
                <a:effectLst/>
              </a:rPr>
              <a:t>Dr. </a:t>
            </a:r>
            <a:r>
              <a:rPr kumimoji="0" lang="en-US" altLang="en-US" sz="3200" b="1" i="0" u="none" strike="noStrike" cap="none" normalizeH="0" baseline="0" err="1">
                <a:ln>
                  <a:noFill/>
                </a:ln>
                <a:effectLst/>
              </a:rPr>
              <a:t>Lindi</a:t>
            </a:r>
            <a:r>
              <a:rPr kumimoji="0" lang="en-US" altLang="en-US" sz="3200" b="1" i="0" u="none" strike="noStrike" cap="none" normalizeH="0" baseline="0">
                <a:ln>
                  <a:noFill/>
                </a:ln>
                <a:effectLst/>
              </a:rPr>
              <a:t> Liao</a:t>
            </a:r>
          </a:p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r>
              <a:rPr kumimoji="0" lang="en-US" altLang="en-US" sz="3200" i="0" u="none" strike="noStrike" cap="none" normalizeH="0" baseline="0">
                <a:ln>
                  <a:noFill/>
                </a:ln>
                <a:effectLst/>
              </a:rPr>
              <a:t>George Mason University</a:t>
            </a:r>
          </a:p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3200" i="0" u="none" strike="noStrike" cap="none" normalizeH="0" baseline="0">
              <a:ln>
                <a:noFill/>
              </a:ln>
              <a:effectLst/>
            </a:endParaRPr>
          </a:p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kumimoji="0" lang="en-US" altLang="en-US" sz="3200" i="0" u="none" strike="noStrike" cap="none" normalizeH="0" baseline="0">
                <a:ln>
                  <a:noFill/>
                </a:ln>
                <a:effectLst/>
              </a:rPr>
              <a:t>Team Members: </a:t>
            </a:r>
            <a:r>
              <a:rPr kumimoji="0" lang="en-US" altLang="en-US" sz="3200" b="1" i="0" u="none" strike="noStrike" cap="none" normalizeH="0" baseline="0">
                <a:ln>
                  <a:noFill/>
                </a:ln>
                <a:effectLst/>
              </a:rPr>
              <a:t>Team 1</a:t>
            </a:r>
          </a:p>
          <a:p>
            <a:pPr marR="0" lvl="0" algn="ctr" defTabSz="9144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endParaRPr kumimoji="0" lang="en-US" altLang="en-US" sz="3200" i="0" u="none" strike="noStrike" cap="none" normalizeH="0" baseline="0">
              <a:ln>
                <a:noFill/>
              </a:ln>
              <a:effectLst/>
            </a:endParaRPr>
          </a:p>
          <a:p>
            <a:pPr marR="0" lvl="0"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lang="en-US" sz="2900" b="1" err="1"/>
              <a:t>Saivarun</a:t>
            </a:r>
            <a:r>
              <a:rPr lang="en-US" sz="2900" b="1"/>
              <a:t> Tanjore Raghavendra</a:t>
            </a:r>
          </a:p>
          <a:p>
            <a:pPr marR="0" lvl="0"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lang="en-US" sz="2900" b="1"/>
              <a:t>Mohammed </a:t>
            </a:r>
            <a:r>
              <a:rPr lang="en-US" sz="2900" b="1" err="1"/>
              <a:t>Tareq</a:t>
            </a:r>
            <a:r>
              <a:rPr lang="en-US" sz="2900" b="1"/>
              <a:t> Sajjad Ali</a:t>
            </a:r>
          </a:p>
          <a:p>
            <a:pPr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900" b="1"/>
              <a:t>Mano </a:t>
            </a:r>
            <a:r>
              <a:rPr lang="en-US" sz="2900" b="1" err="1"/>
              <a:t>Sappa</a:t>
            </a:r>
            <a:r>
              <a:rPr lang="en-US" sz="2900" b="1"/>
              <a:t> Harsha</a:t>
            </a:r>
          </a:p>
          <a:p>
            <a:pPr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900" b="1"/>
              <a:t>Vasishta Chandala</a:t>
            </a:r>
          </a:p>
          <a:p>
            <a:pPr marR="0" lvl="0" algn="ctr" defTabSz="914400" fontAlgn="base">
              <a:lnSpc>
                <a:spcPct val="120000"/>
              </a:lnSpc>
              <a:spcBef>
                <a:spcPct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SzTx/>
              <a:tabLst/>
            </a:pPr>
            <a:r>
              <a:rPr lang="en-US" sz="2900" b="1"/>
              <a:t>Suraj </a:t>
            </a:r>
            <a:r>
              <a:rPr lang="en-US" sz="2900" b="1" err="1"/>
              <a:t>Poldas</a:t>
            </a:r>
            <a:endParaRPr lang="en-US" sz="29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DE9D2-239C-59AA-539A-DF102ADC6141}"/>
              </a:ext>
            </a:extLst>
          </p:cNvPr>
          <p:cNvSpPr txBox="1"/>
          <p:nvPr/>
        </p:nvSpPr>
        <p:spPr>
          <a:xfrm>
            <a:off x="3018773" y="4371584"/>
            <a:ext cx="11398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Big Data in Action</a:t>
            </a:r>
          </a:p>
        </p:txBody>
      </p:sp>
      <p:pic>
        <p:nvPicPr>
          <p:cNvPr id="2" name="Picture 1" descr="George Mason University - University Innovation">
            <a:extLst>
              <a:ext uri="{FF2B5EF4-FFF2-40B4-BE49-F238E27FC236}">
                <a16:creationId xmlns:a16="http://schemas.microsoft.com/office/drawing/2014/main" id="{3C386FDB-8587-19D7-4B3F-5A1507CC0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6762" y="5395184"/>
            <a:ext cx="1676743" cy="111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6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9F890-13C6-11F5-A55C-1020B8183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976" y="860287"/>
            <a:ext cx="6947752" cy="59977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600" b="1"/>
              <a:t>Elbow Method: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Optimal Number of Clusters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The Elbow method identifies </a:t>
            </a:r>
            <a:r>
              <a:rPr lang="en-US" b="1"/>
              <a:t>4 clusters</a:t>
            </a:r>
            <a:r>
              <a:rPr lang="en-US"/>
              <a:t> as the optimal number, where the decrease in WCSS slows significantly, indicating diminishing returns in cluster variability.</a:t>
            </a:r>
          </a:p>
          <a:p>
            <a:pPr marL="0" indent="0">
              <a:buNone/>
            </a:pPr>
            <a:r>
              <a:rPr lang="en-US" sz="2000" b="1"/>
              <a:t>Cluster Centers Insights: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Cluster 0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Represents bridges with </a:t>
            </a:r>
            <a:r>
              <a:rPr lang="en-US" b="1"/>
              <a:t>lower feature values</a:t>
            </a:r>
            <a:r>
              <a:rPr lang="en-US"/>
              <a:t> (e.g., traffic, age, environmental conditions).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Likely lower risk or maintenance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Cluster 1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Moderate values across environmental and bridge characteristics.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Indicates </a:t>
            </a:r>
            <a:r>
              <a:rPr lang="en-US" b="1"/>
              <a:t>moderate risk or maintenance needs</a:t>
            </a:r>
            <a:r>
              <a:rPr lang="en-US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Cluster 2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Higher values for temperature and precipitation.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Represents </a:t>
            </a:r>
            <a:r>
              <a:rPr lang="en-US" b="1"/>
              <a:t>high-risk bridges requiring frequent maintenance</a:t>
            </a:r>
            <a:r>
              <a:rPr lang="en-US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Cluster 3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Highest values for all features, representing </a:t>
            </a:r>
            <a:r>
              <a:rPr lang="en-US" b="1"/>
              <a:t>very high-risk bridges</a:t>
            </a:r>
            <a:r>
              <a:rPr lang="en-US"/>
              <a:t> needing </a:t>
            </a:r>
            <a:r>
              <a:rPr lang="en-US" b="1"/>
              <a:t>priority attention</a:t>
            </a:r>
            <a:r>
              <a:rPr lang="en-US"/>
              <a:t>.</a:t>
            </a:r>
          </a:p>
          <a:p>
            <a:pPr marL="0" indent="0">
              <a:buNone/>
            </a:pPr>
            <a:r>
              <a:rPr lang="en-US" sz="2000" b="1"/>
              <a:t>Silhouette Score: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Score</a:t>
            </a:r>
            <a:r>
              <a:rPr lang="en-US"/>
              <a:t>: 0.87, indicating well-defined and separated clusters.</a:t>
            </a:r>
          </a:p>
          <a:p>
            <a:pPr marL="0" indent="0">
              <a:buNone/>
            </a:pPr>
            <a:r>
              <a:rPr lang="en-US" sz="2000" b="1"/>
              <a:t>Implications: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Bridges in </a:t>
            </a:r>
            <a:r>
              <a:rPr lang="en-US" b="1"/>
              <a:t>Clusters 2 and 3</a:t>
            </a:r>
            <a:r>
              <a:rPr lang="en-US"/>
              <a:t> should be prioritized for </a:t>
            </a:r>
            <a:r>
              <a:rPr lang="en-US" b="1"/>
              <a:t>maintenance and monitoring</a:t>
            </a:r>
            <a:r>
              <a:rPr lang="en-US"/>
              <a:t> due to their high-risk characteristics.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Clusters 0 and 1 can follow a </a:t>
            </a:r>
            <a:r>
              <a:rPr lang="en-US" b="1"/>
              <a:t>routine maintenance schedule</a:t>
            </a:r>
            <a:r>
              <a:rPr lang="en-US"/>
              <a:t>, reducing resource strain.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F3C3F0-8BFD-B676-1C1D-3A28341AC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614" y="991673"/>
            <a:ext cx="4467828" cy="39395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BB2DDA-7052-62A8-AAAF-0DED7C10D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614" y="5076871"/>
            <a:ext cx="4467828" cy="134389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7AEAAFE-9D2D-5B63-901F-46D7AB486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805" y="421086"/>
            <a:ext cx="10058400" cy="357974"/>
          </a:xfrm>
        </p:spPr>
        <p:txBody>
          <a:bodyPr>
            <a:noAutofit/>
          </a:bodyPr>
          <a:lstStyle/>
          <a:p>
            <a:pPr algn="ctr"/>
            <a:r>
              <a:rPr lang="en-US" b="1"/>
              <a:t>Data Modelling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85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A4F9742-1CFE-2D5D-6B34-97907D31661F}"/>
              </a:ext>
            </a:extLst>
          </p:cNvPr>
          <p:cNvSpPr txBox="1"/>
          <p:nvPr/>
        </p:nvSpPr>
        <p:spPr>
          <a:xfrm>
            <a:off x="6096000" y="2910624"/>
            <a:ext cx="5832375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>
                <a:cs typeface="Times New Roman" panose="02020603050405020304" pitchFamily="18" charset="0"/>
              </a:rPr>
              <a:t>Interpretation</a:t>
            </a:r>
            <a:r>
              <a:rPr lang="en-US" sz="2000">
                <a:cs typeface="Times New Roman" panose="02020603050405020304" pitchFamily="18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Inland bridges may require more frequent maintenance due to environmental challenges like freeze-thaw cycles and temperature extremes. These conditions accelerate structural fatigue, leading to cracking and wear over time.</a:t>
            </a:r>
          </a:p>
          <a:p>
            <a:pPr algn="just"/>
            <a:endParaRPr lang="en-US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/>
              <a:t>Coastal bridges, despite exposure to humidity and salt, appear to be in relatively better condition. Regular upgrades and corrosion-resistant materials have contributed to their improved ratings.</a:t>
            </a:r>
          </a:p>
        </p:txBody>
      </p:sp>
      <p:pic>
        <p:nvPicPr>
          <p:cNvPr id="7" name="Content Placeholder 6" descr="&#10;">
            <a:extLst>
              <a:ext uri="{FF2B5EF4-FFF2-40B4-BE49-F238E27FC236}">
                <a16:creationId xmlns:a16="http://schemas.microsoft.com/office/drawing/2014/main" id="{CD56B9DC-7316-7A10-4947-A995956DC63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65" y="2982065"/>
            <a:ext cx="5551123" cy="3526289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DA94882-EABB-E9FD-D32C-825108890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805" y="421086"/>
            <a:ext cx="10058400" cy="357974"/>
          </a:xfrm>
        </p:spPr>
        <p:txBody>
          <a:bodyPr>
            <a:noAutofit/>
          </a:bodyPr>
          <a:lstStyle/>
          <a:p>
            <a:pPr algn="ctr"/>
            <a:r>
              <a:rPr lang="en-US" b="1"/>
              <a:t>Results and Findings</a:t>
            </a: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11B299-B3DD-08C2-5321-F3B8A5D3EF24}"/>
              </a:ext>
            </a:extLst>
          </p:cNvPr>
          <p:cNvSpPr txBox="1"/>
          <p:nvPr/>
        </p:nvSpPr>
        <p:spPr>
          <a:xfrm>
            <a:off x="546215" y="909261"/>
            <a:ext cx="1109957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Average Bridge Condition by Location Type:</a:t>
            </a:r>
          </a:p>
          <a:p>
            <a:pPr algn="just"/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average condition score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coastal bridges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1.297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while for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inland bridges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it is slightly lower at 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1.286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Coastal bridges show marginally better conditions compared to inland bridges.</a:t>
            </a:r>
          </a:p>
        </p:txBody>
      </p:sp>
    </p:spTree>
    <p:extLst>
      <p:ext uri="{BB962C8B-B14F-4D97-AF65-F5344CB8AC3E}">
        <p14:creationId xmlns:p14="http://schemas.microsoft.com/office/powerpoint/2010/main" val="207189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006D0-F2DB-3FC9-1C33-6420E6D57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406" y="416689"/>
            <a:ext cx="6005848" cy="6441311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200" b="1"/>
              <a:t>Correlation Between Environmental Factors and Bridge Characteristics: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Average Relative Humidity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Weak positive correlation with </a:t>
            </a:r>
            <a:r>
              <a:rPr lang="en-US" b="1"/>
              <a:t>Total Precipitation</a:t>
            </a:r>
            <a:r>
              <a:rPr lang="en-US"/>
              <a:t> (0.17).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Negligible correlation with </a:t>
            </a:r>
            <a:r>
              <a:rPr lang="en-US" b="1"/>
              <a:t>Temperature</a:t>
            </a:r>
            <a:r>
              <a:rPr lang="en-US"/>
              <a:t> (0.07), </a:t>
            </a:r>
            <a:r>
              <a:rPr lang="en-US" b="1"/>
              <a:t>Traffic</a:t>
            </a:r>
            <a:r>
              <a:rPr lang="en-US"/>
              <a:t> (-0.00), and </a:t>
            </a:r>
            <a:r>
              <a:rPr lang="en-US" b="1"/>
              <a:t>Bridge Age</a:t>
            </a:r>
            <a:r>
              <a:rPr lang="en-US"/>
              <a:t> (0.04).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Average Temperature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Moderate positive correlation with </a:t>
            </a:r>
            <a:r>
              <a:rPr lang="en-US" b="1"/>
              <a:t>Total Precipitation</a:t>
            </a:r>
            <a:r>
              <a:rPr lang="en-US"/>
              <a:t> (0.27).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Weak correlation with </a:t>
            </a:r>
            <a:r>
              <a:rPr lang="en-US" b="1"/>
              <a:t>Traffic</a:t>
            </a:r>
            <a:r>
              <a:rPr lang="en-US"/>
              <a:t> (0.11) and negligible correlation with </a:t>
            </a:r>
            <a:r>
              <a:rPr lang="en-US" b="1"/>
              <a:t>Bridge Age</a:t>
            </a:r>
            <a:r>
              <a:rPr lang="en-US"/>
              <a:t> (-0.12).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Total Precipitation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Moderate positive correlation with </a:t>
            </a:r>
            <a:r>
              <a:rPr lang="en-US" b="1"/>
              <a:t>Temperature</a:t>
            </a:r>
            <a:r>
              <a:rPr lang="en-US"/>
              <a:t> (0.27) and weak correlation with </a:t>
            </a:r>
            <a:r>
              <a:rPr lang="en-US" b="1"/>
              <a:t>Humidity</a:t>
            </a:r>
            <a:r>
              <a:rPr lang="en-US"/>
              <a:t> (0.17).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Negligible correlations with </a:t>
            </a:r>
            <a:r>
              <a:rPr lang="en-US" b="1"/>
              <a:t>Traffic</a:t>
            </a:r>
            <a:r>
              <a:rPr lang="en-US"/>
              <a:t> (-0.04) and </a:t>
            </a:r>
            <a:r>
              <a:rPr lang="en-US" b="1"/>
              <a:t>Bridge Age</a:t>
            </a:r>
            <a:r>
              <a:rPr lang="en-US"/>
              <a:t> (0.04).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Average Daily Traffic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Slight correlation with </a:t>
            </a:r>
            <a:r>
              <a:rPr lang="en-US" b="1"/>
              <a:t>Temperature</a:t>
            </a:r>
            <a:r>
              <a:rPr lang="en-US"/>
              <a:t> (0.11) and negligible impact on </a:t>
            </a:r>
            <a:r>
              <a:rPr lang="en-US" b="1"/>
              <a:t>Bridge Age</a:t>
            </a:r>
            <a:r>
              <a:rPr lang="en-US"/>
              <a:t> (-0.07).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Bridge Age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Minimal correlation with environmental factors, implying age is more influenced by </a:t>
            </a:r>
            <a:r>
              <a:rPr lang="en-US" b="1"/>
              <a:t>maintenance, structural design</a:t>
            </a:r>
            <a:r>
              <a:rPr lang="en-US"/>
              <a:t>, and </a:t>
            </a:r>
            <a:r>
              <a:rPr lang="en-US" b="1"/>
              <a:t>traffic load</a:t>
            </a:r>
            <a:r>
              <a:rPr lang="en-US"/>
              <a:t>.</a:t>
            </a:r>
          </a:p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1D5CC8-4670-C9AD-F36A-24B1D0B75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254" y="416689"/>
            <a:ext cx="5705340" cy="602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1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57576"/>
            <a:ext cx="10058400" cy="1371600"/>
          </a:xfrm>
        </p:spPr>
        <p:txBody>
          <a:bodyPr>
            <a:noAutofit/>
          </a:bodyPr>
          <a:lstStyle/>
          <a:p>
            <a:pPr algn="ctr"/>
            <a:r>
              <a:rPr lang="en-US" b="1"/>
              <a:t>Model </a:t>
            </a:r>
            <a:r>
              <a:rPr b="1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398" y="1323474"/>
            <a:ext cx="11281892" cy="52769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/>
              <a:t>Clustering Evaluation:</a:t>
            </a:r>
            <a:endParaRPr lang="en-US" sz="2000"/>
          </a:p>
          <a:p>
            <a:r>
              <a:rPr lang="en-US" sz="2000" b="1"/>
              <a:t>Silhouette Score:</a:t>
            </a:r>
            <a:r>
              <a:rPr lang="en-US" sz="2000"/>
              <a:t> Achieved a high score of </a:t>
            </a:r>
            <a:r>
              <a:rPr lang="en-US" sz="2000" b="1"/>
              <a:t>0.87</a:t>
            </a:r>
            <a:r>
              <a:rPr lang="en-US" sz="2000"/>
              <a:t>, indicating well-defined clusters.</a:t>
            </a:r>
          </a:p>
          <a:p>
            <a:r>
              <a:rPr lang="en-US" sz="2000"/>
              <a:t>Applied PCA for visualization in both 2D and 3D.</a:t>
            </a:r>
          </a:p>
          <a:p>
            <a:pPr marL="0" indent="0">
              <a:buNone/>
            </a:pPr>
            <a:r>
              <a:rPr lang="en-US" sz="2000" b="1"/>
              <a:t>Predictive Model Evaluation:</a:t>
            </a:r>
            <a:endParaRPr lang="en-US" sz="2000"/>
          </a:p>
          <a:p>
            <a:r>
              <a:rPr lang="en-US" sz="2000" b="1"/>
              <a:t>Classification Report:</a:t>
            </a:r>
            <a:r>
              <a:rPr lang="en-US" sz="2000"/>
              <a:t> Evaluated using </a:t>
            </a:r>
            <a:r>
              <a:rPr lang="en-US" sz="2000" b="1"/>
              <a:t>Accuracy, Precision, Recall, and F1-score</a:t>
            </a:r>
            <a:r>
              <a:rPr lang="en-US" sz="2000"/>
              <a:t>.</a:t>
            </a:r>
          </a:p>
          <a:p>
            <a:r>
              <a:rPr lang="en-US" sz="2000"/>
              <a:t>Models used:</a:t>
            </a:r>
          </a:p>
          <a:p>
            <a:pPr marL="742950" lvl="1" indent="-285750"/>
            <a:r>
              <a:rPr lang="en-US" sz="1800" b="1"/>
              <a:t>Random Forest:</a:t>
            </a:r>
            <a:r>
              <a:rPr lang="en-US" sz="1800"/>
              <a:t> Feature importance highlights key factors like Bridge Age and Traffic Volume.</a:t>
            </a:r>
          </a:p>
          <a:p>
            <a:pPr marL="742950" lvl="1" indent="-285750"/>
            <a:r>
              <a:rPr lang="en-US" sz="1800" b="1"/>
              <a:t>XGBoost:</a:t>
            </a:r>
            <a:r>
              <a:rPr lang="en-US" sz="1800"/>
              <a:t> Demonstrated strong predictive capabilities with parameter tuning.</a:t>
            </a:r>
          </a:p>
          <a:p>
            <a:pPr marL="742950" lvl="1" indent="-285750"/>
            <a:r>
              <a:rPr lang="en-US" sz="1800" b="1"/>
              <a:t>MLP (Neural Network):</a:t>
            </a:r>
            <a:r>
              <a:rPr lang="en-US" sz="1800"/>
              <a:t> Tuned for optimal hidden layers and iterations.</a:t>
            </a:r>
          </a:p>
          <a:p>
            <a:pPr marL="0" indent="0">
              <a:buNone/>
            </a:pPr>
            <a:r>
              <a:rPr lang="en-US" sz="2000" b="1"/>
              <a:t>Statistical Analysis:</a:t>
            </a:r>
            <a:endParaRPr lang="en-US" sz="2000"/>
          </a:p>
          <a:p>
            <a:r>
              <a:rPr lang="en-US" sz="2000"/>
              <a:t>Performed </a:t>
            </a:r>
            <a:r>
              <a:rPr lang="en-US" sz="2000" b="1"/>
              <a:t>T-Tests</a:t>
            </a:r>
            <a:r>
              <a:rPr lang="en-US" sz="2000"/>
              <a:t> to compare Coastal vs. Inland bridge characteristics.</a:t>
            </a:r>
          </a:p>
          <a:p>
            <a:r>
              <a:rPr lang="en-US" sz="2000" b="1"/>
              <a:t>Correlation Analysis:</a:t>
            </a:r>
            <a:r>
              <a:rPr lang="en-US" sz="2000"/>
              <a:t> Identified moderate correlations between environmental factors and bridge conditions.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6306EB-203B-4A48-8CDF-23DD52F03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7370" y="0"/>
            <a:ext cx="435463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801EC8-B630-4BF4-841D-CDE9A180C5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7744" y="237744"/>
            <a:ext cx="7652977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4F04C8-29DC-055E-74AD-54EA0B73E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254287"/>
            <a:ext cx="6281928" cy="1744183"/>
          </a:xfrm>
        </p:spPr>
        <p:txBody>
          <a:bodyPr>
            <a:normAutofit/>
          </a:bodyPr>
          <a:lstStyle/>
          <a:p>
            <a:pPr algn="ctr"/>
            <a:r>
              <a:rPr lang="en-US" sz="4400" b="1"/>
              <a:t>PCA Visualization and 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5AC97-2EE8-C502-0A1A-8A342F87F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" y="1998471"/>
            <a:ext cx="7599626" cy="4621786"/>
          </a:xfrm>
        </p:spPr>
        <p:txBody>
          <a:bodyPr>
            <a:normAutofit fontScale="85000" lnSpcReduction="2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1"/>
              <a:t>2D PCA Visualization</a:t>
            </a:r>
            <a:r>
              <a:rPr lang="en-US"/>
              <a:t>: The two-dimensional scatterplot illustrates cluster separation using principal components. Each cluster shows distinct patterns, providing insight into how features like bridge conditions and environmental factors influence groupings.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/>
              <a:t>3D PCA Visualization</a:t>
            </a:r>
            <a:r>
              <a:rPr lang="en-US"/>
              <a:t>: The three-dimensional plot enhances the clarity of cluster separation, highlighting how the third component adds depth to feature differentiation. This is particularly useful for understanding the variability and interaction between features.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/>
              <a:t>Cluster Summary Statistics</a:t>
            </a:r>
            <a:r>
              <a:rPr lang="en-US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/>
              <a:t>Cluster 0</a:t>
            </a:r>
            <a:r>
              <a:rPr lang="en-US"/>
              <a:t>: Represents the majority of data points with moderate bridge age and low traffic. Indicates less severe environmental impacts.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/>
              <a:t>Cluster 1</a:t>
            </a:r>
            <a:r>
              <a:rPr lang="en-US"/>
              <a:t>: Small group with high traffic and moderate precipitation, possibly urban areas requiring frequent maintenance.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/>
              <a:t>Cluster 2</a:t>
            </a:r>
            <a:r>
              <a:rPr lang="en-US"/>
              <a:t>: Data reflects older bridges with low traffic but higher precipitation exposure, indicating potential structural risks.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b="1"/>
              <a:t>Cluster 3</a:t>
            </a:r>
            <a:r>
              <a:rPr lang="en-US"/>
              <a:t>: Extremely small group, representing unique conditions, such as very high precipitation and temperature variances, suggesting rare cases or outliers.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/>
              <a:t>Insights</a:t>
            </a:r>
            <a:r>
              <a:rPr lang="en-US"/>
              <a:t>: These clusters can guide resource allocation for bridge inspections, maintenance prioritization, and designing solutions tailored to regional environmental and usage conditions.</a:t>
            </a:r>
          </a:p>
        </p:txBody>
      </p:sp>
      <p:pic>
        <p:nvPicPr>
          <p:cNvPr id="5" name="Picture 4" descr="A chart of a cluster of clusters&#10;&#10;Description automatically generated with medium confidence">
            <a:extLst>
              <a:ext uri="{FF2B5EF4-FFF2-40B4-BE49-F238E27FC236}">
                <a16:creationId xmlns:a16="http://schemas.microsoft.com/office/drawing/2014/main" id="{CE7EF2B3-B37D-CD95-1DB2-F2565A443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0" t="2220" r="4887" b="1290"/>
          <a:stretch/>
        </p:blipFill>
        <p:spPr>
          <a:xfrm>
            <a:off x="8415867" y="484633"/>
            <a:ext cx="3289256" cy="2691956"/>
          </a:xfrm>
          <a:prstGeom prst="rect">
            <a:avLst/>
          </a:prstGeom>
        </p:spPr>
      </p:pic>
      <p:pic>
        <p:nvPicPr>
          <p:cNvPr id="7" name="Picture 6" descr="A graph of a graph of a computer generated graph&#10;&#10;Description automatically generated with medium confidence">
            <a:extLst>
              <a:ext uri="{FF2B5EF4-FFF2-40B4-BE49-F238E27FC236}">
                <a16:creationId xmlns:a16="http://schemas.microsoft.com/office/drawing/2014/main" id="{6E9E208E-8624-0F2F-9A43-5A0749E8A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" t="1247" r="1660" b="1503"/>
          <a:stretch/>
        </p:blipFill>
        <p:spPr>
          <a:xfrm>
            <a:off x="8442325" y="3384549"/>
            <a:ext cx="3209925" cy="289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469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F7CF-2070-0D80-D05C-B2CF6E848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5083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Advanced Machine Learning Models for Bridge Risk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ECF81-4E1D-7665-8138-587B27D4B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898" y="1586684"/>
            <a:ext cx="11003797" cy="505623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1400" b="1"/>
              <a:t>Model Optimization &amp; Performance:</a:t>
            </a:r>
            <a:endParaRPr lang="en-US" sz="1400"/>
          </a:p>
          <a:p>
            <a:pPr>
              <a:buFont typeface="+mj-lt"/>
              <a:buAutoNum type="arabicPeriod"/>
            </a:pPr>
            <a:r>
              <a:rPr lang="en-US" sz="1400" b="1"/>
              <a:t>Random Forest (RF):</a:t>
            </a:r>
            <a:endParaRPr lang="en-US" sz="1400"/>
          </a:p>
          <a:p>
            <a:pPr marL="742950" lvl="1" indent="-285750">
              <a:buFont typeface="+mj-lt"/>
              <a:buAutoNum type="arabicPeriod"/>
            </a:pPr>
            <a:r>
              <a:rPr lang="en-US" sz="1400"/>
              <a:t>Best Parameters: </a:t>
            </a:r>
            <a:r>
              <a:rPr lang="en-US" sz="1400" err="1"/>
              <a:t>n_estimators</a:t>
            </a:r>
            <a:r>
              <a:rPr lang="en-US" sz="1400"/>
              <a:t>=300, </a:t>
            </a:r>
            <a:r>
              <a:rPr lang="en-US" sz="1400" err="1"/>
              <a:t>max_depth</a:t>
            </a:r>
            <a:r>
              <a:rPr lang="en-US" sz="1400"/>
              <a:t>=30, </a:t>
            </a:r>
            <a:r>
              <a:rPr lang="en-US" sz="1400" err="1"/>
              <a:t>min_samples_split</a:t>
            </a:r>
            <a:r>
              <a:rPr lang="en-US" sz="1400"/>
              <a:t>=2.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b="1"/>
              <a:t>Key Features Identified:</a:t>
            </a:r>
            <a:endParaRPr lang="en-US" sz="1400"/>
          </a:p>
          <a:p>
            <a:pPr marL="1143000" lvl="2" indent="-228600">
              <a:buFont typeface="+mj-lt"/>
              <a:buAutoNum type="arabicPeriod"/>
            </a:pPr>
            <a:r>
              <a:rPr lang="en-US" sz="1100"/>
              <a:t>Bridge Age (High importance).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100"/>
              <a:t>Average Daily Traffic Volume.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b="1"/>
              <a:t>Performance:</a:t>
            </a:r>
            <a:r>
              <a:rPr lang="en-US" sz="1400"/>
              <a:t> Balanced accuracy across classes with precision in detecting high-risk bridges.</a:t>
            </a:r>
          </a:p>
          <a:p>
            <a:pPr>
              <a:buFont typeface="+mj-lt"/>
              <a:buAutoNum type="arabicPeriod"/>
            </a:pPr>
            <a:r>
              <a:rPr lang="en-US" sz="1400" b="1"/>
              <a:t>XGBoost:</a:t>
            </a:r>
            <a:endParaRPr lang="en-US" sz="1400"/>
          </a:p>
          <a:p>
            <a:pPr marL="742950" lvl="1" indent="-285750">
              <a:buFont typeface="+mj-lt"/>
              <a:buAutoNum type="arabicPeriod"/>
            </a:pPr>
            <a:r>
              <a:rPr lang="en-US" sz="1400"/>
              <a:t>Best Parameters: </a:t>
            </a:r>
            <a:r>
              <a:rPr lang="en-US" sz="1400" err="1"/>
              <a:t>learning_rate</a:t>
            </a:r>
            <a:r>
              <a:rPr lang="en-US" sz="1400"/>
              <a:t>=0.1, </a:t>
            </a:r>
            <a:r>
              <a:rPr lang="en-US" sz="1400" err="1"/>
              <a:t>max_depth</a:t>
            </a:r>
            <a:r>
              <a:rPr lang="en-US" sz="1400"/>
              <a:t>=7, </a:t>
            </a:r>
            <a:r>
              <a:rPr lang="en-US" sz="1400" err="1"/>
              <a:t>scale_pos_weight</a:t>
            </a:r>
            <a:r>
              <a:rPr lang="en-US" sz="1400"/>
              <a:t>=2.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b="1"/>
              <a:t>Key Strengths:</a:t>
            </a:r>
            <a:endParaRPr lang="en-US" sz="1400"/>
          </a:p>
          <a:p>
            <a:pPr marL="1143000" lvl="2" indent="-228600">
              <a:buFont typeface="+mj-lt"/>
              <a:buAutoNum type="arabicPeriod"/>
            </a:pPr>
            <a:r>
              <a:rPr lang="en-US" sz="1100"/>
              <a:t>Handles class imbalance (e.g., "Poor" vs. "Good" bridges).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100"/>
              <a:t>High predictive accuracy: 78</a:t>
            </a:r>
            <a:r>
              <a:rPr lang="en-US" sz="1100" b="1"/>
              <a:t>%</a:t>
            </a:r>
            <a:r>
              <a:rPr lang="en-US" sz="1100"/>
              <a:t>.</a:t>
            </a:r>
          </a:p>
          <a:p>
            <a:pPr>
              <a:buFont typeface="+mj-lt"/>
              <a:buAutoNum type="arabicPeriod"/>
            </a:pPr>
            <a:r>
              <a:rPr lang="en-US" sz="1400" b="1"/>
              <a:t>MLP Neural Network:</a:t>
            </a:r>
            <a:endParaRPr lang="en-US" sz="1400"/>
          </a:p>
          <a:p>
            <a:pPr marL="742950" lvl="1" indent="-285750">
              <a:buFont typeface="+mj-lt"/>
              <a:buAutoNum type="arabicPeriod"/>
            </a:pPr>
            <a:r>
              <a:rPr lang="en-US" sz="1400"/>
              <a:t>Best Parameters: </a:t>
            </a:r>
            <a:r>
              <a:rPr lang="en-US" sz="1400" err="1"/>
              <a:t>hidden_layer_sizes</a:t>
            </a:r>
            <a:r>
              <a:rPr lang="en-US" sz="1400"/>
              <a:t>=(150, 100), solver=</a:t>
            </a:r>
            <a:r>
              <a:rPr lang="en-US" sz="1400" err="1"/>
              <a:t>adam</a:t>
            </a:r>
            <a:r>
              <a:rPr lang="en-US" sz="1400"/>
              <a:t>, alpha=0.001.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b="1"/>
              <a:t>Key Insights:</a:t>
            </a:r>
            <a:endParaRPr lang="en-US" sz="1400"/>
          </a:p>
          <a:p>
            <a:pPr marL="1143000" lvl="2" indent="-228600">
              <a:buFont typeface="+mj-lt"/>
              <a:buAutoNum type="arabicPeriod"/>
            </a:pPr>
            <a:r>
              <a:rPr lang="en-US" sz="1100"/>
              <a:t>Captures complex patterns in relationships (e.g., between temperature and bridge conditions).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400" b="1"/>
              <a:t>Performance:</a:t>
            </a:r>
            <a:r>
              <a:rPr lang="en-US" sz="1400"/>
              <a:t> Demonstrates robustness with moderate accuracy: 69</a:t>
            </a:r>
            <a:r>
              <a:rPr lang="en-US" sz="1400" b="1"/>
              <a:t>%</a:t>
            </a:r>
            <a:r>
              <a:rPr lang="en-US" sz="1400"/>
              <a:t>.</a:t>
            </a:r>
          </a:p>
          <a:p>
            <a:r>
              <a:rPr lang="en-US" sz="1400" b="1"/>
              <a:t>Ensemble Learning Advantage:</a:t>
            </a:r>
            <a:endParaRPr lang="en-US" sz="1400"/>
          </a:p>
          <a:p>
            <a:pPr>
              <a:buFont typeface="Arial" panose="020B0604020202020204" pitchFamily="34" charset="0"/>
              <a:buChar char="•"/>
            </a:pPr>
            <a:r>
              <a:rPr lang="en-US" sz="1400"/>
              <a:t>Combines RF, XGBoost, and MLP for higher reliability.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/>
              <a:t>Improves decision-making for prioritizing bridge maintenance.</a:t>
            </a:r>
          </a:p>
        </p:txBody>
      </p:sp>
    </p:spTree>
    <p:extLst>
      <p:ext uri="{BB962C8B-B14F-4D97-AF65-F5344CB8AC3E}">
        <p14:creationId xmlns:p14="http://schemas.microsoft.com/office/powerpoint/2010/main" val="4154369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C2A95B5-B7A6-48A3-B59E-E208BAD99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7370" y="0"/>
            <a:ext cx="435463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769EB0-A33C-4CDA-B41C-8D11F6DBF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7744" y="237744"/>
            <a:ext cx="8377666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E7B0D-DEEE-4408-9685-AECC0E632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53659"/>
            <a:ext cx="7161246" cy="1744183"/>
          </a:xfrm>
        </p:spPr>
        <p:txBody>
          <a:bodyPr>
            <a:normAutofit/>
          </a:bodyPr>
          <a:lstStyle/>
          <a:p>
            <a:pPr algn="ctr"/>
            <a:r>
              <a:rPr lang="en-US" b="1"/>
              <a:t>Data Preprocessing and Evaluation Results</a:t>
            </a:r>
          </a:p>
        </p:txBody>
      </p:sp>
      <p:pic>
        <p:nvPicPr>
          <p:cNvPr id="5" name="Picture 4" descr="A blue squares with numbers&#10;&#10;Description automatically generated">
            <a:extLst>
              <a:ext uri="{FF2B5EF4-FFF2-40B4-BE49-F238E27FC236}">
                <a16:creationId xmlns:a16="http://schemas.microsoft.com/office/drawing/2014/main" id="{0566388B-5DA2-3B6C-4495-D2666583A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7" r="15745" b="-5"/>
          <a:stretch/>
        </p:blipFill>
        <p:spPr>
          <a:xfrm>
            <a:off x="8746755" y="4071257"/>
            <a:ext cx="3350675" cy="25489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87EF0-CF4F-F2D2-A1D6-E0E61644B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3" y="1797842"/>
            <a:ext cx="8414443" cy="4822414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en-US" b="1"/>
              <a:t>Preprocessing Techniques:</a:t>
            </a:r>
            <a:endParaRPr lang="en-US"/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/>
              <a:t>Label Encoding:</a:t>
            </a:r>
            <a:r>
              <a:rPr lang="en-US"/>
              <a:t> Standardized target labels (Poor, Fair, Good).</a:t>
            </a:r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/>
              <a:t>SMOTE:</a:t>
            </a:r>
            <a:r>
              <a:rPr lang="en-US"/>
              <a:t> Balanced dataset for improved predictive performance.</a:t>
            </a:r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/>
              <a:t>Train-Test Split:</a:t>
            </a:r>
            <a:r>
              <a:rPr lang="en-US"/>
              <a:t> Ensured model validation with 80-20 split.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b="1"/>
              <a:t>Evaluation Metrics (Decision Tree with SMOTE):</a:t>
            </a:r>
            <a:endParaRPr lang="en-US"/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/>
              <a:t>Confusion Matrix:</a:t>
            </a:r>
            <a:r>
              <a:rPr lang="en-US"/>
              <a:t> (Visualize the confusion matrix here using the heatmap image).</a:t>
            </a:r>
          </a:p>
          <a:p>
            <a:pPr marL="742950" lvl="1" indent="-28575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/>
              <a:t>High precision and recall for high-risk classes.</a:t>
            </a:r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/>
              <a:t>Classification Report:</a:t>
            </a:r>
            <a:endParaRPr lang="en-US"/>
          </a:p>
          <a:p>
            <a:pPr marL="742950" lvl="1" indent="-28575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/>
              <a:t>Precision, Recall, F1-Score for each class.</a:t>
            </a:r>
          </a:p>
          <a:p>
            <a:pPr marL="0" indent="0" algn="just">
              <a:lnSpc>
                <a:spcPct val="90000"/>
              </a:lnSpc>
              <a:buNone/>
            </a:pPr>
            <a:r>
              <a:rPr lang="en-US" b="1"/>
              <a:t>Insights:</a:t>
            </a:r>
            <a:endParaRPr lang="en-US"/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/>
              <a:t>Bridges with poor conditions are flagged accurately, ensuring effective resource allocation.</a:t>
            </a:r>
          </a:p>
          <a:p>
            <a:pPr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/>
              <a:t>High silhouette score (0.87) confirms distinct clustering of bridge conditions.</a:t>
            </a:r>
          </a:p>
          <a:p>
            <a:pPr algn="just">
              <a:lnSpc>
                <a:spcPct val="90000"/>
              </a:lnSpc>
            </a:pPr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0729DF3-3E50-DE03-D919-4C1E6100F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79" b="1"/>
          <a:stretch/>
        </p:blipFill>
        <p:spPr>
          <a:xfrm>
            <a:off x="8676756" y="237743"/>
            <a:ext cx="3529969" cy="371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57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ACA7-7E2C-C6A1-ACFE-2DC293C6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05094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Precipitation Analysis Across Temperature and Rainfall Ranges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58E9F-92B5-C0F7-4500-888259CDC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505" y="1448791"/>
            <a:ext cx="11732821" cy="515389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/>
              <a:t>Key Insights:</a:t>
            </a:r>
            <a:endParaRPr lang="en-US" sz="2400"/>
          </a:p>
          <a:p>
            <a:pPr algn="just">
              <a:buFont typeface="+mj-lt"/>
              <a:buAutoNum type="arabicPeriod"/>
            </a:pPr>
            <a:r>
              <a:rPr lang="en-US" sz="2000" b="1"/>
              <a:t>Binned Analysis Results:</a:t>
            </a:r>
            <a:endParaRPr lang="en-US" sz="2000"/>
          </a:p>
          <a:p>
            <a:pPr marL="742950" lvl="1" indent="-285750" algn="just">
              <a:buFont typeface="+mj-lt"/>
              <a:buAutoNum type="arabicPeriod"/>
            </a:pPr>
            <a:r>
              <a:rPr lang="en-US" sz="1800"/>
              <a:t>Bridges in moderate temperature ranges (11.5–34.1°C) and precipitation levels (≤1151.3mm to 3609mm) experience the highest number of measurable precipitation days.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n-US" sz="1800"/>
              <a:t>Extreme conditions (very low/high temperatures, high precipitation levels &gt;3609mm) show fewer precipitation days, likely due to concentrated weather events like storms.</a:t>
            </a:r>
          </a:p>
          <a:p>
            <a:pPr algn="just">
              <a:buFont typeface="+mj-lt"/>
              <a:buAutoNum type="arabicPeriod"/>
            </a:pPr>
            <a:r>
              <a:rPr lang="en-US" sz="2000" b="1"/>
              <a:t>Visual Findings:</a:t>
            </a:r>
            <a:endParaRPr lang="en-US" sz="2000"/>
          </a:p>
          <a:p>
            <a:pPr marL="742950" lvl="1" indent="-285750" algn="just">
              <a:buFont typeface="+mj-lt"/>
              <a:buAutoNum type="arabicPeriod"/>
            </a:pPr>
            <a:r>
              <a:rPr lang="en-US" sz="1800"/>
              <a:t>Bar Plot 1: Displays the relationship between Average Temperature Ranges and Precipitation Days Count, highlighting peak wet conditions in moderate temperature zones.</a:t>
            </a:r>
          </a:p>
          <a:p>
            <a:pPr marL="742950" lvl="1" indent="-285750" algn="just">
              <a:buFont typeface="+mj-lt"/>
              <a:buAutoNum type="arabicPeriod"/>
            </a:pPr>
            <a:r>
              <a:rPr lang="en-US" sz="1800"/>
              <a:t>Bar Plot 2: Illustrates Total Precipitation Ranges and Precipitation Days Count, emphasizing frequent rainfall in moderate precipitation zones.</a:t>
            </a:r>
          </a:p>
          <a:p>
            <a:r>
              <a:rPr lang="en-US" sz="2000" b="1"/>
              <a:t>Implications:</a:t>
            </a:r>
            <a:br>
              <a:rPr lang="en-US" sz="2000"/>
            </a:br>
            <a:r>
              <a:rPr lang="en-US" sz="2000"/>
              <a:t>Targeted maintenance is critical for moderate regions to address frequent wet conditions and in high-precipitation areas to manage runoff and stress from heavy rainfall.</a:t>
            </a:r>
          </a:p>
          <a:p>
            <a:pPr algn="just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4467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5EAE-A118-BDF2-8E69-CF970E429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9056"/>
            <a:ext cx="10058400" cy="1061891"/>
          </a:xfrm>
        </p:spPr>
        <p:txBody>
          <a:bodyPr/>
          <a:lstStyle/>
          <a:p>
            <a:pPr algn="ctr"/>
            <a:r>
              <a:rPr lang="en-US" b="1"/>
              <a:t>Insights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BA0236-50BB-BD0E-E089-684813BD332C}"/>
              </a:ext>
            </a:extLst>
          </p:cNvPr>
          <p:cNvSpPr txBox="1"/>
          <p:nvPr/>
        </p:nvSpPr>
        <p:spPr>
          <a:xfrm>
            <a:off x="634652" y="1075642"/>
            <a:ext cx="1108109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just">
              <a:buNone/>
            </a:pPr>
            <a:r>
              <a:rPr lang="en-US" sz="2800" b="1"/>
              <a:t>Key Findings from Evaluation:</a:t>
            </a:r>
            <a:endParaRPr lang="en-US" sz="2400" b="1"/>
          </a:p>
          <a:p>
            <a:pPr marL="0" indent="0" algn="just">
              <a:buNone/>
            </a:pPr>
            <a:r>
              <a:rPr lang="en-US" sz="1800"/>
              <a:t>- Clusters with older bridges, high traffic, and adverse environmental factors are at </a:t>
            </a:r>
            <a:r>
              <a:rPr lang="en-US" sz="1800" b="1"/>
              <a:t>higher risk</a:t>
            </a:r>
            <a:r>
              <a:rPr lang="en-US" sz="1800"/>
              <a:t> and require </a:t>
            </a:r>
            <a:r>
              <a:rPr lang="en-US" sz="1800" b="1"/>
              <a:t>immediate maintenance</a:t>
            </a:r>
            <a:r>
              <a:rPr lang="en-US" sz="1800"/>
              <a:t>.</a:t>
            </a:r>
          </a:p>
          <a:p>
            <a:pPr marL="0" indent="0" algn="just">
              <a:buNone/>
            </a:pPr>
            <a:r>
              <a:rPr lang="en-US" sz="1800"/>
              <a:t>- Coastal bridges show better overall condition despite environmental stressors due to proactive maintenance.</a:t>
            </a:r>
          </a:p>
          <a:p>
            <a:pPr marL="285750" indent="-285750" algn="just">
              <a:buFontTx/>
              <a:buChar char="-"/>
            </a:pPr>
            <a:r>
              <a:rPr lang="en-US" sz="1800"/>
              <a:t>Inland bridges are older, facing more extreme freeze-thaw conditions.</a:t>
            </a:r>
          </a:p>
          <a:p>
            <a:pPr algn="just"/>
            <a:endParaRPr lang="en-US" sz="1800"/>
          </a:p>
        </p:txBody>
      </p:sp>
      <p:pic>
        <p:nvPicPr>
          <p:cNvPr id="3076" name="Picture 4" descr="Start Again Plan B GIF">
            <a:extLst>
              <a:ext uri="{FF2B5EF4-FFF2-40B4-BE49-F238E27FC236}">
                <a16:creationId xmlns:a16="http://schemas.microsoft.com/office/drawing/2014/main" id="{805BC031-9D04-E6DC-B84C-86682816C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383" y="3901064"/>
            <a:ext cx="2187467" cy="218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0E4CCF-8B39-ABE7-9E70-B3FB614E4E31}"/>
              </a:ext>
            </a:extLst>
          </p:cNvPr>
          <p:cNvSpPr txBox="1"/>
          <p:nvPr/>
        </p:nvSpPr>
        <p:spPr>
          <a:xfrm>
            <a:off x="577500" y="2809008"/>
            <a:ext cx="880938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800"/>
          </a:p>
          <a:p>
            <a:pPr marL="0" indent="0" algn="just">
              <a:buNone/>
            </a:pPr>
            <a:r>
              <a:rPr lang="en-US" sz="2800" b="1"/>
              <a:t> Insights</a:t>
            </a:r>
            <a:r>
              <a:rPr lang="en-US" sz="2000" b="1"/>
              <a:t>:</a:t>
            </a:r>
          </a:p>
          <a:p>
            <a:pPr marL="0" indent="0" algn="just">
              <a:buNone/>
            </a:pPr>
            <a:endParaRPr lang="en-US" sz="2000" b="1"/>
          </a:p>
          <a:p>
            <a:pPr algn="just"/>
            <a:r>
              <a:rPr lang="en-US"/>
              <a:t>  - Bridges in </a:t>
            </a:r>
            <a:r>
              <a:rPr lang="en-US" b="1"/>
              <a:t>Cluster 3</a:t>
            </a:r>
            <a:r>
              <a:rPr lang="en-US"/>
              <a:t> are the </a:t>
            </a:r>
            <a:r>
              <a:rPr lang="en-US" b="1"/>
              <a:t>highest priority</a:t>
            </a:r>
            <a:r>
              <a:rPr lang="en-US"/>
              <a:t> for maintenance as they experience high temperatures, high humidity, heavy daily traffic, and are older structures.</a:t>
            </a:r>
          </a:p>
          <a:p>
            <a:pPr algn="just"/>
            <a:r>
              <a:rPr lang="en-US"/>
              <a:t>  - Bridges in </a:t>
            </a:r>
            <a:r>
              <a:rPr lang="en-US" b="1"/>
              <a:t>Cluster 2</a:t>
            </a:r>
            <a:r>
              <a:rPr lang="en-US"/>
              <a:t> are the next priority, characterized by high temperatures and significant precipitation levels.</a:t>
            </a:r>
          </a:p>
          <a:p>
            <a:pPr algn="just"/>
            <a:r>
              <a:rPr lang="en-US"/>
              <a:t>  - Bridges in </a:t>
            </a:r>
            <a:r>
              <a:rPr lang="en-US" b="1"/>
              <a:t>Cluster 1</a:t>
            </a:r>
            <a:r>
              <a:rPr lang="en-US"/>
              <a:t> follow, with moderate temperatures and being relatively younger.</a:t>
            </a:r>
          </a:p>
          <a:p>
            <a:pPr algn="just"/>
            <a:r>
              <a:rPr lang="en-US"/>
              <a:t>  - Bridges in </a:t>
            </a:r>
            <a:r>
              <a:rPr lang="en-US" b="1"/>
              <a:t>Cluster 0</a:t>
            </a:r>
            <a:r>
              <a:rPr lang="en-US"/>
              <a:t> are the </a:t>
            </a:r>
            <a:r>
              <a:rPr lang="en-US" b="1"/>
              <a:t>lowest priority</a:t>
            </a:r>
            <a:r>
              <a:rPr lang="en-US"/>
              <a:t>  since  they  are  recently  built and exhibit less risky characteristics.</a:t>
            </a:r>
          </a:p>
        </p:txBody>
      </p:sp>
    </p:spTree>
    <p:extLst>
      <p:ext uri="{BB962C8B-B14F-4D97-AF65-F5344CB8AC3E}">
        <p14:creationId xmlns:p14="http://schemas.microsoft.com/office/powerpoint/2010/main" val="20972777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981B2-D184-D1C3-9325-D529D4BC9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4017"/>
            <a:ext cx="10058400" cy="1371600"/>
          </a:xfrm>
        </p:spPr>
        <p:txBody>
          <a:bodyPr/>
          <a:lstStyle/>
          <a:p>
            <a:pPr algn="ctr"/>
            <a:r>
              <a:rPr lang="en-US" b="1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04EB1-5AB4-A9DD-3762-275A162ED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75" y="1488757"/>
            <a:ext cx="11701463" cy="524065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/>
              <a:t>This study integrates data preprocessing, clustering, and predictive modeling to evaluate environmental impacts on bridge conditions.</a:t>
            </a:r>
          </a:p>
          <a:p>
            <a:pPr marL="0" indent="0" algn="just">
              <a:buNone/>
            </a:pPr>
            <a:endParaRPr lang="en-US" sz="2800"/>
          </a:p>
          <a:p>
            <a:pPr marL="0" indent="0" algn="just">
              <a:buNone/>
            </a:pPr>
            <a:r>
              <a:rPr lang="en-US" sz="2800" b="1"/>
              <a:t>Outcomes:</a:t>
            </a:r>
          </a:p>
          <a:p>
            <a:pPr marL="0" indent="0" algn="just">
              <a:buNone/>
            </a:pPr>
            <a:r>
              <a:rPr lang="en-US" sz="2800"/>
              <a:t>  - Provided a framework for risk prediction.</a:t>
            </a:r>
          </a:p>
          <a:p>
            <a:pPr marL="0" indent="0" algn="just">
              <a:buNone/>
            </a:pPr>
            <a:r>
              <a:rPr lang="en-US" sz="2800"/>
              <a:t>  - Supported resource allocation and maintenance prioritization.</a:t>
            </a:r>
          </a:p>
          <a:p>
            <a:pPr marL="0" indent="0" algn="just">
              <a:buNone/>
            </a:pPr>
            <a:r>
              <a:rPr lang="en-US" sz="2800"/>
              <a:t>  - Contributed to resilient and sustainable infrastructure development.</a:t>
            </a:r>
          </a:p>
          <a:p>
            <a:pPr marL="0" indent="0" algn="just">
              <a:buNone/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28318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13E3A-9FFE-2C5C-44A7-833657862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95665"/>
            <a:ext cx="11730038" cy="1076074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b="1"/>
              <a:t>Bridges are critical structures for connectivity and economic growth, with service life influenced by design, materials, traffic load, and environmental factors.</a:t>
            </a:r>
          </a:p>
          <a:p>
            <a:pPr marL="0" indent="0" algn="ctr">
              <a:buNone/>
            </a:pPr>
            <a:endParaRPr lang="en-US" sz="2400" b="1"/>
          </a:p>
          <a:p>
            <a:endParaRPr lang="en-US" sz="20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1E733-E4C6-4CB1-4DD7-E8B50002D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2846"/>
            <a:ext cx="10058400" cy="961697"/>
          </a:xfrm>
        </p:spPr>
        <p:txBody>
          <a:bodyPr/>
          <a:lstStyle/>
          <a:p>
            <a:pPr marL="0" indent="0" algn="ctr">
              <a:buNone/>
            </a:pPr>
            <a:r>
              <a:rPr lang="en-US" sz="4800" b="1"/>
              <a:t>Introduction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A45DD93-384E-27E0-C85C-0BA3019664D3}"/>
              </a:ext>
            </a:extLst>
          </p:cNvPr>
          <p:cNvSpPr txBox="1">
            <a:spLocks/>
          </p:cNvSpPr>
          <p:nvPr/>
        </p:nvSpPr>
        <p:spPr>
          <a:xfrm>
            <a:off x="371224" y="1933702"/>
            <a:ext cx="11587413" cy="46614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Garamond" pitchFamily="18" charset="0"/>
              <a:buNone/>
            </a:pPr>
            <a:endParaRPr lang="en-US" b="1"/>
          </a:p>
          <a:p>
            <a:pPr marL="0" indent="0" algn="just">
              <a:buFont typeface="Garamond" pitchFamily="18" charset="0"/>
              <a:buNone/>
            </a:pPr>
            <a:r>
              <a:rPr lang="en-US" sz="2800" b="1"/>
              <a:t>Environmental Stressors</a:t>
            </a:r>
            <a:r>
              <a:rPr lang="en-US" sz="2800"/>
              <a:t>:</a:t>
            </a:r>
          </a:p>
          <a:p>
            <a:pPr lvl="1" indent="0" algn="just">
              <a:buFont typeface="Garamond" pitchFamily="18" charset="0"/>
              <a:buNone/>
            </a:pPr>
            <a:r>
              <a:rPr lang="en-US" sz="1800"/>
              <a:t>Coastal regions face unique weather patterns, including high humidity and salt exposure.</a:t>
            </a:r>
          </a:p>
          <a:p>
            <a:pPr lvl="1" indent="0" algn="just">
              <a:buFont typeface="Garamond" pitchFamily="18" charset="0"/>
              <a:buNone/>
            </a:pPr>
            <a:r>
              <a:rPr lang="en-US" sz="1800"/>
              <a:t>Inland regions experience temperature extremes and freeze-thaw cycles, accelerating structural aging.</a:t>
            </a:r>
          </a:p>
          <a:p>
            <a:pPr marL="0" indent="0" algn="just">
              <a:buFont typeface="Garamond" pitchFamily="18" charset="0"/>
              <a:buNone/>
            </a:pPr>
            <a:r>
              <a:rPr lang="en-US" sz="2800" b="1"/>
              <a:t>Research Objectives</a:t>
            </a:r>
            <a:r>
              <a:rPr lang="en-US" sz="2800"/>
              <a:t>:</a:t>
            </a:r>
          </a:p>
          <a:p>
            <a:pPr lvl="1" indent="0" algn="just">
              <a:buFont typeface="Garamond" pitchFamily="18" charset="0"/>
              <a:buNone/>
            </a:pPr>
            <a:r>
              <a:rPr lang="en-US" sz="1800"/>
              <a:t>Analyze differences in bridge deterioration between coastal and inland regions.</a:t>
            </a:r>
          </a:p>
          <a:p>
            <a:pPr lvl="1" indent="0" algn="just">
              <a:buFont typeface="Garamond" pitchFamily="18" charset="0"/>
              <a:buNone/>
            </a:pPr>
            <a:r>
              <a:rPr lang="en-US" sz="1800"/>
              <a:t>Apply K-means clustering to uncover condition patterns.</a:t>
            </a:r>
          </a:p>
          <a:p>
            <a:pPr lvl="1" indent="0" algn="just">
              <a:buFont typeface="Garamond" pitchFamily="18" charset="0"/>
              <a:buNone/>
            </a:pPr>
            <a:r>
              <a:rPr lang="en-US" sz="1800"/>
              <a:t>Develop an ensemble model (Random Forest, XGBoost, Neural Networks) to predict bridge risk levels.</a:t>
            </a:r>
          </a:p>
          <a:p>
            <a:pPr marL="0" indent="0" algn="just">
              <a:buFont typeface="Garamond" pitchFamily="18" charset="0"/>
              <a:buNone/>
            </a:pPr>
            <a:r>
              <a:rPr lang="en-US" sz="2800" b="1"/>
              <a:t>Outcome</a:t>
            </a:r>
            <a:r>
              <a:rPr lang="en-US" sz="2800"/>
              <a:t>:</a:t>
            </a:r>
          </a:p>
          <a:p>
            <a:pPr marL="0" indent="0" algn="just">
              <a:buFont typeface="Garamond" pitchFamily="18" charset="0"/>
              <a:buNone/>
            </a:pPr>
            <a:r>
              <a:rPr lang="en-US" sz="2000"/>
              <a:t>Support transportation agencies in resource allocation, maintenance prioritization, and policy formulation for resilient bridge infrastructure.</a:t>
            </a:r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112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A7D1B-15D0-F728-5F31-421377456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9107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300" b="1"/>
              <a:t>Acknowledgment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87AD3-299C-4020-0399-24755082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75" y="1056067"/>
            <a:ext cx="11672887" cy="5532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Dr. Lindi Liao</a:t>
            </a:r>
            <a:r>
              <a:rPr lang="en-US" sz="20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We deeply thank our professor for her guidance and support throughout this project. Her expertise and valuable advice made a significant difference.</a:t>
            </a:r>
          </a:p>
          <a:p>
            <a:pPr marL="0" indent="0">
              <a:buNone/>
            </a:pPr>
            <a:r>
              <a:rPr lang="en-US" sz="2000" b="1"/>
              <a:t>Ravi </a:t>
            </a:r>
            <a:r>
              <a:rPr lang="en-US" sz="2000" b="1" err="1"/>
              <a:t>Rachuri</a:t>
            </a:r>
            <a:r>
              <a:rPr lang="en-US" sz="20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A special thanks to our teaching assistant for addressing technical questions and providing immense support for the project.</a:t>
            </a:r>
          </a:p>
          <a:p>
            <a:pPr marL="0" indent="0">
              <a:buNone/>
            </a:pPr>
            <a:r>
              <a:rPr lang="en-US" sz="2000" b="1"/>
              <a:t>George Mason University</a:t>
            </a:r>
            <a:r>
              <a:rPr lang="en-US" sz="20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We acknowledge the university for its resources and support that facilitated this research.</a:t>
            </a:r>
          </a:p>
          <a:p>
            <a:pPr marL="0" indent="0">
              <a:buNone/>
            </a:pPr>
            <a:r>
              <a:rPr lang="en-US" sz="2000" b="1"/>
              <a:t>Federal Highway Administration</a:t>
            </a:r>
            <a:r>
              <a:rPr lang="en-US" sz="20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We appreciate the invaluable data provided, which was crucial to our work.</a:t>
            </a:r>
          </a:p>
          <a:p>
            <a:pPr marL="0" indent="0">
              <a:buNone/>
            </a:pPr>
            <a:r>
              <a:rPr lang="en-US" sz="2000" b="1"/>
              <a:t>Family and Friends</a:t>
            </a:r>
            <a:r>
              <a:rPr lang="en-US" sz="20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/>
              <a:t>We thank our loved ones for their continued support and encouragement during this journey.</a:t>
            </a:r>
          </a:p>
          <a:p>
            <a:pPr lvl="1" indent="0">
              <a:buNone/>
            </a:pPr>
            <a:endParaRPr lang="en-US" sz="1800"/>
          </a:p>
          <a:p>
            <a:pPr marL="0" indent="0">
              <a:buNone/>
            </a:pPr>
            <a:r>
              <a:rPr lang="en-US" sz="2000" i="1"/>
              <a:t>This project has been a wonderful learning experience, and we are grateful to everyone who contributed to its success.</a:t>
            </a:r>
          </a:p>
          <a:p>
            <a:pPr marL="0" indent="0"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744736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4B4A8-B99F-7E9E-F274-E85319CCC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0469"/>
            <a:ext cx="10058400" cy="1371600"/>
          </a:xfrm>
        </p:spPr>
        <p:txBody>
          <a:bodyPr/>
          <a:lstStyle/>
          <a:p>
            <a:pPr algn="ctr"/>
            <a:r>
              <a:rPr lang="en-US" b="1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FEA79-6AE2-3CAA-86B7-394BA71DB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313" y="1326523"/>
            <a:ext cx="11744325" cy="5301007"/>
          </a:xfrm>
        </p:spPr>
        <p:txBody>
          <a:bodyPr>
            <a:normAutofit/>
          </a:bodyPr>
          <a:lstStyle/>
          <a:p>
            <a:pPr algn="just"/>
            <a:r>
              <a:rPr lang="en-US" sz="2000"/>
              <a:t>Data - LTBP </a:t>
            </a:r>
            <a:r>
              <a:rPr lang="en-US" sz="2000" err="1"/>
              <a:t>InfoBridge</a:t>
            </a:r>
            <a:r>
              <a:rPr lang="en-US" sz="2000"/>
              <a:t>. (n.d.). </a:t>
            </a:r>
            <a:r>
              <a:rPr lang="en-US" sz="2000">
                <a:hlinkClick r:id="rId3"/>
              </a:rPr>
              <a:t>https://infobridge.fhwa.dot.gov/Data/</a:t>
            </a:r>
            <a:endParaRPr lang="en-US" sz="2000"/>
          </a:p>
          <a:p>
            <a:pPr algn="just"/>
            <a:r>
              <a:rPr lang="en-US" sz="2000"/>
              <a:t>Ph.D., J. M., &amp; </a:t>
            </a:r>
            <a:r>
              <a:rPr lang="en-US" sz="2000" err="1"/>
              <a:t>Kavlakoglu</a:t>
            </a:r>
            <a:r>
              <a:rPr lang="en-US" sz="2000"/>
              <a:t>, E. (2024, August 15). What is ensemble learning?. IBM. </a:t>
            </a:r>
            <a:r>
              <a:rPr lang="en-US" sz="2000">
                <a:hlinkClick r:id="rId4"/>
              </a:rPr>
              <a:t>https://www.ibm.com/topics/ensemble-learning#:~:text=Ensemble%20learning%20is%20a%20machine,than%20a%20single%20model%20alone/</a:t>
            </a:r>
            <a:endParaRPr lang="en-US" sz="2000"/>
          </a:p>
          <a:p>
            <a:pPr algn="just"/>
            <a:r>
              <a:rPr lang="en-US" sz="2000"/>
              <a:t>American Institute of Steel Construction (AISC). "Steel Bridge Design Handbook." </a:t>
            </a:r>
            <a:r>
              <a:rPr lang="en-US" sz="2000">
                <a:hlinkClick r:id="rId5"/>
              </a:rPr>
              <a:t>https://www.aisc.org/nsba/design-and-estimation-resources/steel-bridge-design-handbook/</a:t>
            </a:r>
            <a:r>
              <a:rPr lang="en-US" sz="2000"/>
              <a:t>.</a:t>
            </a:r>
          </a:p>
          <a:p>
            <a:pPr algn="just"/>
            <a:r>
              <a:rPr lang="en-US" sz="2000"/>
              <a:t>Neumann, J. E., Price, J., </a:t>
            </a:r>
            <a:r>
              <a:rPr lang="en-US" sz="2000" err="1"/>
              <a:t>Chinowsky</a:t>
            </a:r>
            <a:r>
              <a:rPr lang="en-US" sz="2000"/>
              <a:t>, P., Wright, L., Ludwig, L., Streeter, R., Jones, R., Smith, J. B., Perkins, W., </a:t>
            </a:r>
            <a:r>
              <a:rPr lang="en-US" sz="2000" err="1"/>
              <a:t>Jantarasami</a:t>
            </a:r>
            <a:r>
              <a:rPr lang="en-US" sz="2000"/>
              <a:t>, L., &amp; </a:t>
            </a:r>
            <a:r>
              <a:rPr lang="en-US" sz="2000" err="1"/>
              <a:t>Martinich</a:t>
            </a:r>
            <a:r>
              <a:rPr lang="en-US" sz="2000"/>
              <a:t>, J. (2014). Climate change risks to US infrastructure: impacts on roads, bridges, coastal development, and urban drainage. Climatic Change, 131(1), 97–109. </a:t>
            </a:r>
            <a:r>
              <a:rPr lang="en-US" sz="2000">
                <a:hlinkClick r:id="rId6"/>
              </a:rPr>
              <a:t>https://doi.org/10.1007/s10584-013-1037-4</a:t>
            </a:r>
            <a:endParaRPr lang="en-US" sz="2000"/>
          </a:p>
          <a:p>
            <a:pPr algn="just"/>
            <a:r>
              <a:rPr lang="en-US" sz="2000"/>
              <a:t>Correlations Between Sets of Data for Investigating Bridge Conditions in Virginia. (2024). </a:t>
            </a:r>
            <a:r>
              <a:rPr lang="en-US" sz="2000" err="1"/>
              <a:t>ScholarSpace</a:t>
            </a:r>
            <a:r>
              <a:rPr lang="en-US" sz="2000"/>
              <a:t>. </a:t>
            </a:r>
            <a:r>
              <a:rPr lang="en-US" sz="2000">
                <a:hlinkClick r:id="rId7"/>
              </a:rPr>
              <a:t>https://scholarspace.library.gwu.edu/concern/gw_etds/5x21tg31d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534005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hand shaking&#10;&#10;Description automatically generated">
            <a:extLst>
              <a:ext uri="{FF2B5EF4-FFF2-40B4-BE49-F238E27FC236}">
                <a16:creationId xmlns:a16="http://schemas.microsoft.com/office/drawing/2014/main" id="{3AEC3F59-DF78-BD91-C208-345BA4EC5B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116"/>
            <a:ext cx="12192000" cy="690511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81B5D12-45B6-A823-90B1-7B0C230D9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6336221"/>
            <a:ext cx="10972800" cy="474663"/>
          </a:xfrm>
        </p:spPr>
        <p:txBody>
          <a:bodyPr/>
          <a:lstStyle/>
          <a:p>
            <a:pPr algn="ctr"/>
            <a:r>
              <a:rPr lang="en-US">
                <a:solidFill>
                  <a:schemeClr val="bg1"/>
                </a:solidFill>
              </a:rPr>
              <a:t>By Team 1</a:t>
            </a:r>
          </a:p>
        </p:txBody>
      </p:sp>
    </p:spTree>
    <p:extLst>
      <p:ext uri="{BB962C8B-B14F-4D97-AF65-F5344CB8AC3E}">
        <p14:creationId xmlns:p14="http://schemas.microsoft.com/office/powerpoint/2010/main" val="9215266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erson in a military uniform&#10;&#10;Description automatically generated">
            <a:extLst>
              <a:ext uri="{FF2B5EF4-FFF2-40B4-BE49-F238E27FC236}">
                <a16:creationId xmlns:a16="http://schemas.microsoft.com/office/drawing/2014/main" id="{09929A4F-7830-6283-1E3D-B8A3F4349A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06" y="504172"/>
            <a:ext cx="10399387" cy="58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37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2EC51-DFD8-E2D9-80F4-82949704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7583"/>
            <a:ext cx="10058400" cy="1371600"/>
          </a:xfrm>
        </p:spPr>
        <p:txBody>
          <a:bodyPr/>
          <a:lstStyle/>
          <a:p>
            <a:pPr algn="ctr"/>
            <a:r>
              <a:rPr lang="en-US" b="1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9EE6F-C0C8-58F3-0C8E-B2E73DB32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" y="1455821"/>
            <a:ext cx="11372850" cy="45792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 algn="just">
              <a:buAutoNum type="arabicPeriod"/>
            </a:pPr>
            <a:r>
              <a:rPr lang="en-US" sz="2800">
                <a:effectLst/>
                <a:latin typeface="Helvetica Neue"/>
              </a:rPr>
              <a:t>Investigate regional differences in bridge deterioration rates.</a:t>
            </a:r>
            <a:endParaRPr lang="en-US">
              <a:latin typeface="Helvetica Neue"/>
            </a:endParaRPr>
          </a:p>
          <a:p>
            <a:pPr marL="514350" indent="-514350" algn="just">
              <a:buAutoNum type="arabicPeriod"/>
            </a:pPr>
            <a:r>
              <a:rPr lang="en-US" sz="2800">
                <a:latin typeface="Helvetica Neue"/>
              </a:rPr>
              <a:t>Analyze</a:t>
            </a:r>
            <a:r>
              <a:rPr lang="en-US" sz="2800">
                <a:effectLst/>
                <a:latin typeface="Helvetica Neue"/>
              </a:rPr>
              <a:t> environmental impacts (e.g., temperature, precipitation, freeze-thaw cycles).</a:t>
            </a:r>
          </a:p>
          <a:p>
            <a:pPr marL="514350" indent="-514350" algn="just">
              <a:buAutoNum type="arabicPeriod"/>
            </a:pPr>
            <a:r>
              <a:rPr lang="en-US" sz="2800">
                <a:latin typeface="Helvetica Neue"/>
              </a:rPr>
              <a:t>Cluster</a:t>
            </a:r>
            <a:r>
              <a:rPr lang="en-US" sz="2800">
                <a:effectLst/>
                <a:latin typeface="Helvetica Neue"/>
              </a:rPr>
              <a:t> bridges using K-means based on condition and environmental features.</a:t>
            </a:r>
          </a:p>
          <a:p>
            <a:pPr marL="514350" indent="-514350" algn="just">
              <a:buAutoNum type="arabicPeriod"/>
            </a:pPr>
            <a:r>
              <a:rPr lang="en-US" sz="2800">
                <a:latin typeface="Helvetica Neue"/>
              </a:rPr>
              <a:t>Develop</a:t>
            </a:r>
            <a:r>
              <a:rPr lang="en-US" sz="2800">
                <a:effectLst/>
                <a:latin typeface="Helvetica Neue"/>
              </a:rPr>
              <a:t> ensemble models (Random Forest, </a:t>
            </a:r>
            <a:r>
              <a:rPr lang="en-US" sz="2800" err="1">
                <a:effectLst/>
                <a:latin typeface="Helvetica Neue"/>
              </a:rPr>
              <a:t>XGBoost</a:t>
            </a:r>
            <a:r>
              <a:rPr lang="en-US" sz="2800">
                <a:effectLst/>
                <a:latin typeface="Helvetica Neue"/>
              </a:rPr>
              <a:t>, Neural Networks) to predict risk levels.</a:t>
            </a:r>
          </a:p>
          <a:p>
            <a:pPr marL="514350" indent="-514350" algn="just">
              <a:buAutoNum type="arabicPeriod"/>
            </a:pPr>
            <a:r>
              <a:rPr lang="en-US" sz="2800">
                <a:latin typeface="Helvetica Neue"/>
              </a:rPr>
              <a:t>Provide</a:t>
            </a:r>
            <a:r>
              <a:rPr lang="en-US" sz="2800">
                <a:effectLst/>
                <a:latin typeface="Helvetica Neue"/>
              </a:rPr>
              <a:t> insights for maintenance prioritization and resource allocation.</a:t>
            </a:r>
          </a:p>
          <a:p>
            <a:pPr algn="just">
              <a:buAutoNum type="arabicPeriod"/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7809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nalyzing Toy Story GIF by Giflytics">
            <a:extLst>
              <a:ext uri="{FF2B5EF4-FFF2-40B4-BE49-F238E27FC236}">
                <a16:creationId xmlns:a16="http://schemas.microsoft.com/office/drawing/2014/main" id="{72A342B2-C83F-63C9-8860-DA95A3728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9162" y="4156595"/>
            <a:ext cx="3348038" cy="239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D57EC4-FB56-E5FC-CC67-4C505438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6178"/>
            <a:ext cx="10058400" cy="1371600"/>
          </a:xfrm>
        </p:spPr>
        <p:txBody>
          <a:bodyPr/>
          <a:lstStyle/>
          <a:p>
            <a:pPr algn="ctr"/>
            <a:r>
              <a:rPr lang="en-US" b="1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637DF-9B6B-B60E-FDAB-74AD1E7EA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7" y="1515979"/>
            <a:ext cx="11472863" cy="50758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/>
              <a:t>• </a:t>
            </a:r>
            <a:r>
              <a:rPr lang="en-US" sz="2800" b="1"/>
              <a:t>Attributes:</a:t>
            </a:r>
          </a:p>
          <a:p>
            <a:pPr marL="0" indent="0">
              <a:buNone/>
            </a:pPr>
            <a:r>
              <a:rPr lang="en-US" sz="2800"/>
              <a:t>  - Structural: Bridge Age, Condition Ratings, Span Material.</a:t>
            </a:r>
          </a:p>
          <a:p>
            <a:pPr marL="0" indent="0">
              <a:buNone/>
            </a:pPr>
            <a:r>
              <a:rPr lang="en-US" sz="2800"/>
              <a:t>  - Environmental: Temperature, Humidity, Precipitation, Freeze-Thaw Cycles.</a:t>
            </a:r>
          </a:p>
          <a:p>
            <a:pPr marL="0" indent="0">
              <a:buNone/>
            </a:pPr>
            <a:r>
              <a:rPr lang="en-US" sz="2800"/>
              <a:t>  - Traffic: Average Daily Traffic (ADT), Vehicle Types.</a:t>
            </a:r>
          </a:p>
          <a:p>
            <a:pPr marL="0" indent="0">
              <a:buNone/>
            </a:pPr>
            <a:r>
              <a:rPr lang="en-US" sz="2800"/>
              <a:t>• </a:t>
            </a:r>
            <a:r>
              <a:rPr lang="en-US" sz="2800" b="1"/>
              <a:t>Size</a:t>
            </a:r>
            <a:r>
              <a:rPr lang="en-US" sz="2800"/>
              <a:t>: 41 columns, 34000+ rows (</a:t>
            </a:r>
            <a:r>
              <a:rPr lang="en-US" sz="2800" b="1"/>
              <a:t>in </a:t>
            </a:r>
            <a:r>
              <a:rPr lang="en-US" sz="2800" b="1" err="1"/>
              <a:t>virginia</a:t>
            </a:r>
            <a:r>
              <a:rPr lang="en-US" sz="2800"/>
              <a:t>)</a:t>
            </a:r>
          </a:p>
          <a:p>
            <a:pPr marL="0" indent="0">
              <a:buNone/>
            </a:pPr>
            <a:r>
              <a:rPr lang="en-US" sz="2800"/>
              <a:t>• </a:t>
            </a:r>
            <a:r>
              <a:rPr lang="en-US" sz="2800" b="1"/>
              <a:t>Source: Data</a:t>
            </a:r>
            <a:r>
              <a:rPr lang="en-US" sz="2800"/>
              <a:t> - LTBP </a:t>
            </a:r>
            <a:r>
              <a:rPr lang="en-US" sz="2800" err="1"/>
              <a:t>InfoBridge</a:t>
            </a:r>
            <a:r>
              <a:rPr lang="en-US" sz="2800"/>
              <a:t>. </a:t>
            </a:r>
          </a:p>
          <a:p>
            <a:pPr marL="0" indent="0">
              <a:buNone/>
            </a:pPr>
            <a:r>
              <a:rPr lang="en-US" sz="2800" err="1"/>
              <a:t>Url</a:t>
            </a:r>
            <a:r>
              <a:rPr lang="en-US" sz="2800"/>
              <a:t>: </a:t>
            </a:r>
            <a:r>
              <a:rPr lang="en-US" sz="2800">
                <a:hlinkClick r:id="rId4"/>
              </a:rPr>
              <a:t>https://infobridge.fhwa.dot.gov/Data/</a:t>
            </a:r>
            <a:endParaRPr lang="en-US" sz="2800"/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367415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ravel Italy GIF by Colosseum">
            <a:extLst>
              <a:ext uri="{FF2B5EF4-FFF2-40B4-BE49-F238E27FC236}">
                <a16:creationId xmlns:a16="http://schemas.microsoft.com/office/drawing/2014/main" id="{E752B136-A7D3-D03A-DE3F-51AEBF0EB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925" y="4320840"/>
            <a:ext cx="2907381" cy="217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11764A-C4CE-88B7-2496-544B524AE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39132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 Architecture/Framework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A7B10-BAB0-B17D-7831-5BBA248CD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835" y="1022684"/>
            <a:ext cx="11712330" cy="152049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/>
              <a:t>Core Framework</a:t>
            </a:r>
            <a:r>
              <a:rPr lang="en-US" sz="240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/>
              <a:t>Combines data preprocessing, clustering, and predictive modeling into a streamlined system for bridge analysis.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61119C-0AE9-47C9-276E-4D061B01B714}"/>
              </a:ext>
            </a:extLst>
          </p:cNvPr>
          <p:cNvSpPr txBox="1">
            <a:spLocks/>
          </p:cNvSpPr>
          <p:nvPr/>
        </p:nvSpPr>
        <p:spPr>
          <a:xfrm>
            <a:off x="239835" y="2160921"/>
            <a:ext cx="11712330" cy="2409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b="1"/>
              <a:t>Steps in the System</a:t>
            </a:r>
            <a:r>
              <a:rPr lang="en-US" sz="200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1"/>
              <a:t>Data Preprocessing</a:t>
            </a:r>
            <a:r>
              <a:rPr lang="en-US" sz="1800"/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Handling missing values (imputation for numerical and categorical data).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Standardizing numerical features (e.g., bridge age, traffic volume).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Encoding categorical variables (e.g., one-hot encoding for location type).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Selecting key features, such as environmental conditions, traffic data, and structural properties.</a:t>
            </a:r>
          </a:p>
          <a:p>
            <a:pPr algn="just"/>
            <a:endParaRPr lang="en-US" sz="20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A1E24A0-C83B-9137-14E9-16C52FF65902}"/>
              </a:ext>
            </a:extLst>
          </p:cNvPr>
          <p:cNvSpPr txBox="1">
            <a:spLocks/>
          </p:cNvSpPr>
          <p:nvPr/>
        </p:nvSpPr>
        <p:spPr>
          <a:xfrm>
            <a:off x="-187264" y="4059908"/>
            <a:ext cx="8959789" cy="2798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1"/>
              <a:t>Clustering</a:t>
            </a:r>
            <a:r>
              <a:rPr lang="en-US" sz="1800"/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Using K-Means clustering to group bridges into risk categories.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Determining the optimal number of clusters via the Elbow Method.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800" b="1"/>
              <a:t>Predictive Modeling</a:t>
            </a:r>
            <a:r>
              <a:rPr lang="en-US" sz="1800"/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Developing ensemble models (Random Forest, XGBoost, Neural Networks) for risk level </a:t>
            </a:r>
          </a:p>
          <a:p>
            <a:pPr marL="914400" lvl="2" indent="0" algn="just">
              <a:buFont typeface="Garamond" pitchFamily="18" charset="0"/>
              <a:buNone/>
            </a:pPr>
            <a:r>
              <a:rPr lang="en-US" sz="1600"/>
              <a:t>prediction.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600"/>
              <a:t>Validating models using cross-validation and feature importance analysis.</a:t>
            </a:r>
          </a:p>
          <a:p>
            <a:pPr algn="just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2890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8E5BF-5B62-0891-14A1-44D44818B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6183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Data Processing &amp; Analytics Approaches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D3D87-37E6-BA56-B9DA-2C5F979BA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307"/>
            <a:ext cx="11544300" cy="5089359"/>
          </a:xfrm>
        </p:spPr>
        <p:txBody>
          <a:bodyPr>
            <a:normAutofit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1"/>
              <a:t>Data Processing</a:t>
            </a:r>
            <a:r>
              <a:rPr lang="en-US" sz="240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/>
              <a:t>Segmentation of bridges into </a:t>
            </a:r>
            <a:r>
              <a:rPr lang="en-US" sz="2000" b="1"/>
              <a:t>coastal</a:t>
            </a:r>
            <a:r>
              <a:rPr lang="en-US" sz="2000"/>
              <a:t> and </a:t>
            </a:r>
            <a:r>
              <a:rPr lang="en-US" sz="2000" b="1"/>
              <a:t>inland</a:t>
            </a:r>
            <a:r>
              <a:rPr lang="en-US" sz="2000"/>
              <a:t> categories based on geographical data.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/>
              <a:t>Feature extraction and correlation analysis to understand relationships between environmental factors and bridge conditions.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/>
              <a:t>Statistical tests (e.g., T-tests, ANOVA) to compare coastal and inland bridge attributes.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/>
              <a:t>Analytics Approaches</a:t>
            </a:r>
            <a:r>
              <a:rPr lang="en-US" sz="2400"/>
              <a:t>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/>
              <a:t>Clustering</a:t>
            </a:r>
            <a:r>
              <a:rPr lang="en-US" sz="2000"/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800"/>
              <a:t>Features: Average Daily Traffic (ADT), temperature, precipitation, freeze-thaw cycles, and condition ratings.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800"/>
              <a:t>Insights: Clusters provide actionable information on bridge risk levels (e.g., high-risk vs. low-risk groups).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b="1"/>
              <a:t>Predictive Modeling</a:t>
            </a:r>
            <a:r>
              <a:rPr lang="en-US" sz="2000"/>
              <a:t>: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800"/>
              <a:t>Ensemble models integrate Random Forest for feature selection, XGBoost for high predictive accuracy, and Neural Networks for non-linear relationships.</a:t>
            </a:r>
          </a:p>
          <a:p>
            <a:pPr marL="1143000" lvl="2" indent="-228600" algn="just">
              <a:buFont typeface="Arial" panose="020B0604020202020204" pitchFamily="34" charset="0"/>
              <a:buChar char="•"/>
            </a:pPr>
            <a:r>
              <a:rPr lang="en-US" sz="1800"/>
              <a:t>Focus on predicting bridge risk levels for prioritizing maintenance.</a:t>
            </a:r>
          </a:p>
          <a:p>
            <a:pPr algn="just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41250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C5F7-B2AF-F368-73D2-111032979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9615"/>
            <a:ext cx="1005840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/>
              <a:t>SW/HW Development Platforms</a:t>
            </a:r>
            <a:br>
              <a:rPr lang="en-US" b="1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C277E-E186-E68A-1AD4-2A2D5C96E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463" y="1164057"/>
            <a:ext cx="11601449" cy="53367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b="1"/>
              <a:t>Software Platforms: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Python</a:t>
            </a:r>
            <a:r>
              <a:rPr lang="en-US" sz="2400"/>
              <a:t>: Core programming for data analysis and modeling.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err="1"/>
              <a:t>PySpark</a:t>
            </a:r>
            <a:r>
              <a:rPr lang="en-US" sz="2400"/>
              <a:t>: Distributed data processing and clustering.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Scikit-learn</a:t>
            </a:r>
            <a:r>
              <a:rPr lang="en-US" sz="2400"/>
              <a:t>: Machine learning algorithms and evaluation metrics.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Matplotlib &amp; Seaborn</a:t>
            </a:r>
            <a:r>
              <a:rPr lang="en-US" sz="2400"/>
              <a:t>: Data visualization.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err="1"/>
              <a:t>Jupyter</a:t>
            </a:r>
            <a:r>
              <a:rPr lang="en-US" sz="2400" b="1"/>
              <a:t> Notebook</a:t>
            </a:r>
            <a:r>
              <a:rPr lang="en-US" sz="2400"/>
              <a:t>: Development environment for code and visualization.</a:t>
            </a:r>
          </a:p>
          <a:p>
            <a:pPr marL="0" indent="0">
              <a:buNone/>
            </a:pPr>
            <a:r>
              <a:rPr lang="en-US" sz="2800" b="1"/>
              <a:t>Hardware Platforms: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Local Machines</a:t>
            </a:r>
            <a:r>
              <a:rPr lang="en-US" sz="24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16 GB RAM, Intel Core i7 Processor for initial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/>
              <a:t>MacBook Pro 16 (M2)</a:t>
            </a:r>
            <a:r>
              <a:rPr lang="en-US" sz="2000"/>
              <a:t>: High-performance machine with Apple’s M2 chip.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Cloud Platforms</a:t>
            </a:r>
            <a:r>
              <a:rPr lang="en-US" sz="24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/>
              <a:t>Databricks</a:t>
            </a:r>
            <a:r>
              <a:rPr lang="en-US" sz="2000"/>
              <a:t>: Distributed data processing and analysis.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83216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46D0C-569C-CA21-E266-D1102B0D7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person holding a pie chart&#10;&#10;Description automatically generated">
            <a:extLst>
              <a:ext uri="{FF2B5EF4-FFF2-40B4-BE49-F238E27FC236}">
                <a16:creationId xmlns:a16="http://schemas.microsoft.com/office/drawing/2014/main" id="{544BFB1B-2D9A-76AF-BE9E-EA1E54846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977" y="1030834"/>
            <a:ext cx="5174089" cy="28948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18D22F-45C7-7F0D-BAB5-100C1ADE8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88" y="262434"/>
            <a:ext cx="10058400" cy="660112"/>
          </a:xfrm>
        </p:spPr>
        <p:txBody>
          <a:bodyPr>
            <a:normAutofit/>
          </a:bodyPr>
          <a:lstStyle/>
          <a:p>
            <a:pPr algn="ctr"/>
            <a:r>
              <a:rPr lang="en-US" sz="3200" b="1"/>
              <a:t>Data Collection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80513-241B-9D2C-E2E5-529456A0E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51" y="922545"/>
            <a:ext cx="5737809" cy="322082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b="1"/>
              <a:t>Data Collection:</a:t>
            </a:r>
            <a:endParaRPr lang="en-US" sz="200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Data sourced from </a:t>
            </a:r>
            <a:r>
              <a:rPr lang="en-US" sz="2000" err="1"/>
              <a:t>InfoBridge</a:t>
            </a:r>
            <a:r>
              <a:rPr lang="en-US" sz="2000"/>
              <a:t>.</a:t>
            </a:r>
          </a:p>
          <a:p>
            <a:pPr marL="0" indent="0" algn="just">
              <a:buNone/>
            </a:pPr>
            <a:r>
              <a:rPr lang="en-US" sz="2000" b="1"/>
              <a:t>Data Cleaning Process:</a:t>
            </a:r>
            <a:endParaRPr lang="en-US" sz="200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Calculated the percentage of missing values in each column.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Columns with </a:t>
            </a:r>
            <a:r>
              <a:rPr lang="en-US" sz="2000" b="1"/>
              <a:t>more than 30% missing values</a:t>
            </a:r>
            <a:r>
              <a:rPr lang="en-US" sz="2000"/>
              <a:t> were </a:t>
            </a:r>
            <a:r>
              <a:rPr lang="en-US" sz="2000" b="1"/>
              <a:t>handled (MCAR,MAR,NMAR)</a:t>
            </a:r>
            <a:r>
              <a:rPr lang="en-US" sz="2000"/>
              <a:t>, missing data was </a:t>
            </a:r>
            <a:r>
              <a:rPr lang="en-US" sz="2000" b="1"/>
              <a:t>imputed</a:t>
            </a:r>
            <a:r>
              <a:rPr lang="en-US" sz="2000"/>
              <a:t> appropriately.</a:t>
            </a:r>
          </a:p>
          <a:p>
            <a:pPr marL="0" indent="0" algn="just">
              <a:buNone/>
            </a:pPr>
            <a:endParaRPr lang="en-US" sz="20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54D30D-06A9-7927-7DF9-41B5D215BC11}"/>
              </a:ext>
            </a:extLst>
          </p:cNvPr>
          <p:cNvSpPr txBox="1">
            <a:spLocks/>
          </p:cNvSpPr>
          <p:nvPr/>
        </p:nvSpPr>
        <p:spPr>
          <a:xfrm>
            <a:off x="733926" y="4115036"/>
            <a:ext cx="10974140" cy="2614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Garamond" pitchFamily="18" charset="0"/>
              <a:buNone/>
            </a:pPr>
            <a:r>
              <a:rPr lang="en-US" sz="2000" b="1"/>
              <a:t>Handling Irrelevant Data:</a:t>
            </a:r>
            <a:endParaRPr lang="en-US" sz="200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Identified irrelevant values in columns (e.g., location name in bridge condition).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Replaced irrelevant values with </a:t>
            </a:r>
            <a:r>
              <a:rPr lang="en-US" sz="2000" b="1"/>
              <a:t>nulls</a:t>
            </a:r>
            <a:r>
              <a:rPr lang="en-US" sz="2000"/>
              <a:t> and removed them.</a:t>
            </a:r>
          </a:p>
          <a:p>
            <a:pPr marL="0" indent="0" algn="just">
              <a:buFont typeface="Garamond" pitchFamily="18" charset="0"/>
              <a:buNone/>
            </a:pPr>
            <a:r>
              <a:rPr lang="en-US" sz="2000" b="1"/>
              <a:t>Null Value Management:</a:t>
            </a:r>
            <a:endParaRPr lang="en-US" sz="200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/>
              <a:t>Chose to </a:t>
            </a:r>
            <a:r>
              <a:rPr lang="en-US" sz="2000" b="1"/>
              <a:t>remove null values</a:t>
            </a:r>
            <a:r>
              <a:rPr lang="en-US" sz="2000"/>
              <a:t> since the dataset size is large, minimizing impact on the analysis.</a:t>
            </a:r>
          </a:p>
        </p:txBody>
      </p:sp>
    </p:spTree>
    <p:extLst>
      <p:ext uri="{BB962C8B-B14F-4D97-AF65-F5344CB8AC3E}">
        <p14:creationId xmlns:p14="http://schemas.microsoft.com/office/powerpoint/2010/main" val="1754219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C1E6A-1333-C606-2859-1D2426CA5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2CBD-1210-745B-FEAB-68C7B515F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6568"/>
            <a:ext cx="10058400" cy="784000"/>
          </a:xfrm>
        </p:spPr>
        <p:txBody>
          <a:bodyPr>
            <a:normAutofit/>
          </a:bodyPr>
          <a:lstStyle/>
          <a:p>
            <a:pPr algn="ctr"/>
            <a:r>
              <a:rPr lang="en-US" sz="4300" b="1"/>
              <a:t>Data Exploration (EDA)</a:t>
            </a:r>
            <a:endParaRPr lang="en-US" sz="430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B2AA9F2-7995-76D1-36A6-97123709D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825" y="1163304"/>
            <a:ext cx="5366824" cy="3003290"/>
          </a:xfrm>
          <a:prstGeom prst="rect">
            <a:avLst/>
          </a:prstGeom>
        </p:spPr>
      </p:pic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46914D4E-CA25-BBDB-3419-2DF115609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818" y="4183469"/>
            <a:ext cx="4332557" cy="2457963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90C5892B-AD16-1D8C-556A-627A3D607A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825" y="4183469"/>
            <a:ext cx="5366824" cy="2457963"/>
          </a:xfrm>
          <a:prstGeom prst="rect">
            <a:avLst/>
          </a:prstGeom>
        </p:spPr>
      </p:pic>
      <p:pic>
        <p:nvPicPr>
          <p:cNvPr id="27" name="Picture 26" descr="A screenshot of a graph&#10;&#10;Description automatically generated">
            <a:extLst>
              <a:ext uri="{FF2B5EF4-FFF2-40B4-BE49-F238E27FC236}">
                <a16:creationId xmlns:a16="http://schemas.microsoft.com/office/drawing/2014/main" id="{7131912B-A4D4-818C-BC8B-C5CA8FC399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8818" y="1166479"/>
            <a:ext cx="4332557" cy="300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09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AE63FE6-F44E-464A-8EB4-79681F44E796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Application>Microsoft Office PowerPoint</Application>
  <PresentationFormat>Widescreen</PresentationFormat>
  <Slides>23</Slides>
  <Notes>9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Savon</vt:lpstr>
      <vt:lpstr>Drift</vt:lpstr>
      <vt:lpstr>PowerPoint Presentation</vt:lpstr>
      <vt:lpstr>Introduction</vt:lpstr>
      <vt:lpstr>Objectives</vt:lpstr>
      <vt:lpstr>Dataset</vt:lpstr>
      <vt:lpstr> Architecture/Framework </vt:lpstr>
      <vt:lpstr>Data Processing &amp; Analytics Approaches </vt:lpstr>
      <vt:lpstr>SW/HW Development Platforms </vt:lpstr>
      <vt:lpstr>Data Collection and Preprocessing</vt:lpstr>
      <vt:lpstr>Data Exploration (EDA)</vt:lpstr>
      <vt:lpstr>Data Modelling</vt:lpstr>
      <vt:lpstr>Results and Findings</vt:lpstr>
      <vt:lpstr>PowerPoint Presentation</vt:lpstr>
      <vt:lpstr>Model Evaluation</vt:lpstr>
      <vt:lpstr>PCA Visualization and Summary Statistics</vt:lpstr>
      <vt:lpstr>Advanced Machine Learning Models for Bridge Risk Prediction</vt:lpstr>
      <vt:lpstr>Data Preprocessing and Evaluation Results</vt:lpstr>
      <vt:lpstr>Precipitation Analysis Across Temperature and Rainfall Ranges </vt:lpstr>
      <vt:lpstr>Insights</vt:lpstr>
      <vt:lpstr>Conclusions</vt:lpstr>
      <vt:lpstr>Acknowledgment 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VASI SHTA</dc:creator>
  <cp:revision>2</cp:revision>
  <dcterms:created xsi:type="dcterms:W3CDTF">2024-11-20T10:01:34Z</dcterms:created>
  <dcterms:modified xsi:type="dcterms:W3CDTF">2024-12-04T04:25:41Z</dcterms:modified>
</cp:coreProperties>
</file>

<file path=docProps/thumbnail.jpeg>
</file>